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gif" ContentType="image/gi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  <p:sldId id="554" r:id="rId300"/>
    <p:sldId id="555" r:id="rId301"/>
    <p:sldId id="556" r:id="rId302"/>
    <p:sldId id="557" r:id="rId303"/>
    <p:sldId id="558" r:id="rId304"/>
    <p:sldId id="559" r:id="rId305"/>
    <p:sldId id="560" r:id="rId306"/>
    <p:sldId id="561" r:id="rId307"/>
    <p:sldId id="562" r:id="rId308"/>
    <p:sldId id="563" r:id="rId309"/>
    <p:sldId id="564" r:id="rId310"/>
    <p:sldId id="565" r:id="rId311"/>
    <p:sldId id="566" r:id="rId312"/>
  </p:sldIdLst>
  <p:sldSz cx="9144000" cy="6858000" type="screen4x3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33"/>
    <p:restoredTop autoAdjust="0" sz="94711"/>
  </p:normalViewPr>
  <p:slideViewPr>
    <p:cSldViewPr snapToGrid="0" snapToObjects="1">
      <p:cViewPr varScale="1">
        <p:scale>
          <a:sx d="100" n="84"/>
          <a:sy d="100" n="84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0" Type="http://schemas.openxmlformats.org/officeDocument/2006/relationships/slide" Target="slides/slide119.xml" /><Relationship Id="rId121" Type="http://schemas.openxmlformats.org/officeDocument/2006/relationships/slide" Target="slides/slide120.xml" /><Relationship Id="rId122" Type="http://schemas.openxmlformats.org/officeDocument/2006/relationships/slide" Target="slides/slide121.xml" /><Relationship Id="rId123" Type="http://schemas.openxmlformats.org/officeDocument/2006/relationships/slide" Target="slides/slide122.xml" /><Relationship Id="rId124" Type="http://schemas.openxmlformats.org/officeDocument/2006/relationships/slide" Target="slides/slide123.xml" /><Relationship Id="rId125" Type="http://schemas.openxmlformats.org/officeDocument/2006/relationships/slide" Target="slides/slide124.xml" /><Relationship Id="rId126" Type="http://schemas.openxmlformats.org/officeDocument/2006/relationships/slide" Target="slides/slide125.xml" /><Relationship Id="rId127" Type="http://schemas.openxmlformats.org/officeDocument/2006/relationships/slide" Target="slides/slide126.xml" /><Relationship Id="rId128" Type="http://schemas.openxmlformats.org/officeDocument/2006/relationships/slide" Target="slides/slide127.xml" /><Relationship Id="rId129" Type="http://schemas.openxmlformats.org/officeDocument/2006/relationships/slide" Target="slides/slide128.xml" /><Relationship Id="rId130" Type="http://schemas.openxmlformats.org/officeDocument/2006/relationships/slide" Target="slides/slide129.xml" /><Relationship Id="rId131" Type="http://schemas.openxmlformats.org/officeDocument/2006/relationships/slide" Target="slides/slide130.xml" /><Relationship Id="rId132" Type="http://schemas.openxmlformats.org/officeDocument/2006/relationships/slide" Target="slides/slide131.xml" /><Relationship Id="rId133" Type="http://schemas.openxmlformats.org/officeDocument/2006/relationships/slide" Target="slides/slide132.xml" /><Relationship Id="rId134" Type="http://schemas.openxmlformats.org/officeDocument/2006/relationships/slide" Target="slides/slide133.xml" /><Relationship Id="rId135" Type="http://schemas.openxmlformats.org/officeDocument/2006/relationships/slide" Target="slides/slide134.xml" /><Relationship Id="rId136" Type="http://schemas.openxmlformats.org/officeDocument/2006/relationships/slide" Target="slides/slide135.xml" /><Relationship Id="rId137" Type="http://schemas.openxmlformats.org/officeDocument/2006/relationships/slide" Target="slides/slide136.xml" /><Relationship Id="rId138" Type="http://schemas.openxmlformats.org/officeDocument/2006/relationships/slide" Target="slides/slide137.xml" /><Relationship Id="rId139" Type="http://schemas.openxmlformats.org/officeDocument/2006/relationships/slide" Target="slides/slide138.xml" /><Relationship Id="rId140" Type="http://schemas.openxmlformats.org/officeDocument/2006/relationships/slide" Target="slides/slide139.xml" /><Relationship Id="rId141" Type="http://schemas.openxmlformats.org/officeDocument/2006/relationships/slide" Target="slides/slide140.xml" /><Relationship Id="rId142" Type="http://schemas.openxmlformats.org/officeDocument/2006/relationships/slide" Target="slides/slide141.xml" /><Relationship Id="rId143" Type="http://schemas.openxmlformats.org/officeDocument/2006/relationships/slide" Target="slides/slide142.xml" /><Relationship Id="rId144" Type="http://schemas.openxmlformats.org/officeDocument/2006/relationships/slide" Target="slides/slide143.xml" /><Relationship Id="rId145" Type="http://schemas.openxmlformats.org/officeDocument/2006/relationships/slide" Target="slides/slide144.xml" /><Relationship Id="rId146" Type="http://schemas.openxmlformats.org/officeDocument/2006/relationships/slide" Target="slides/slide145.xml" /><Relationship Id="rId147" Type="http://schemas.openxmlformats.org/officeDocument/2006/relationships/slide" Target="slides/slide146.xml" /><Relationship Id="rId148" Type="http://schemas.openxmlformats.org/officeDocument/2006/relationships/slide" Target="slides/slide147.xml" /><Relationship Id="rId149" Type="http://schemas.openxmlformats.org/officeDocument/2006/relationships/slide" Target="slides/slide148.xml" /><Relationship Id="rId150" Type="http://schemas.openxmlformats.org/officeDocument/2006/relationships/slide" Target="slides/slide149.xml" /><Relationship Id="rId151" Type="http://schemas.openxmlformats.org/officeDocument/2006/relationships/slide" Target="slides/slide150.xml" /><Relationship Id="rId152" Type="http://schemas.openxmlformats.org/officeDocument/2006/relationships/slide" Target="slides/slide151.xml" /><Relationship Id="rId153" Type="http://schemas.openxmlformats.org/officeDocument/2006/relationships/slide" Target="slides/slide152.xml" /><Relationship Id="rId154" Type="http://schemas.openxmlformats.org/officeDocument/2006/relationships/slide" Target="slides/slide153.xml" /><Relationship Id="rId155" Type="http://schemas.openxmlformats.org/officeDocument/2006/relationships/slide" Target="slides/slide154.xml" /><Relationship Id="rId156" Type="http://schemas.openxmlformats.org/officeDocument/2006/relationships/slide" Target="slides/slide155.xml" /><Relationship Id="rId157" Type="http://schemas.openxmlformats.org/officeDocument/2006/relationships/slide" Target="slides/slide156.xml" /><Relationship Id="rId158" Type="http://schemas.openxmlformats.org/officeDocument/2006/relationships/slide" Target="slides/slide157.xml" /><Relationship Id="rId159" Type="http://schemas.openxmlformats.org/officeDocument/2006/relationships/slide" Target="slides/slide158.xml" /><Relationship Id="rId160" Type="http://schemas.openxmlformats.org/officeDocument/2006/relationships/slide" Target="slides/slide159.xml" /><Relationship Id="rId161" Type="http://schemas.openxmlformats.org/officeDocument/2006/relationships/slide" Target="slides/slide160.xml" /><Relationship Id="rId162" Type="http://schemas.openxmlformats.org/officeDocument/2006/relationships/slide" Target="slides/slide161.xml" /><Relationship Id="rId163" Type="http://schemas.openxmlformats.org/officeDocument/2006/relationships/slide" Target="slides/slide162.xml" /><Relationship Id="rId164" Type="http://schemas.openxmlformats.org/officeDocument/2006/relationships/slide" Target="slides/slide163.xml" /><Relationship Id="rId165" Type="http://schemas.openxmlformats.org/officeDocument/2006/relationships/slide" Target="slides/slide164.xml" /><Relationship Id="rId166" Type="http://schemas.openxmlformats.org/officeDocument/2006/relationships/slide" Target="slides/slide165.xml" /><Relationship Id="rId167" Type="http://schemas.openxmlformats.org/officeDocument/2006/relationships/slide" Target="slides/slide166.xml" /><Relationship Id="rId168" Type="http://schemas.openxmlformats.org/officeDocument/2006/relationships/slide" Target="slides/slide167.xml" /><Relationship Id="rId169" Type="http://schemas.openxmlformats.org/officeDocument/2006/relationships/slide" Target="slides/slide168.xml" /><Relationship Id="rId170" Type="http://schemas.openxmlformats.org/officeDocument/2006/relationships/slide" Target="slides/slide169.xml" /><Relationship Id="rId171" Type="http://schemas.openxmlformats.org/officeDocument/2006/relationships/slide" Target="slides/slide170.xml" /><Relationship Id="rId172" Type="http://schemas.openxmlformats.org/officeDocument/2006/relationships/slide" Target="slides/slide171.xml" /><Relationship Id="rId173" Type="http://schemas.openxmlformats.org/officeDocument/2006/relationships/slide" Target="slides/slide172.xml" /><Relationship Id="rId174" Type="http://schemas.openxmlformats.org/officeDocument/2006/relationships/slide" Target="slides/slide173.xml" /><Relationship Id="rId175" Type="http://schemas.openxmlformats.org/officeDocument/2006/relationships/slide" Target="slides/slide174.xml" /><Relationship Id="rId176" Type="http://schemas.openxmlformats.org/officeDocument/2006/relationships/slide" Target="slides/slide175.xml" /><Relationship Id="rId177" Type="http://schemas.openxmlformats.org/officeDocument/2006/relationships/slide" Target="slides/slide176.xml" /><Relationship Id="rId178" Type="http://schemas.openxmlformats.org/officeDocument/2006/relationships/slide" Target="slides/slide177.xml" /><Relationship Id="rId179" Type="http://schemas.openxmlformats.org/officeDocument/2006/relationships/slide" Target="slides/slide178.xml" /><Relationship Id="rId180" Type="http://schemas.openxmlformats.org/officeDocument/2006/relationships/slide" Target="slides/slide179.xml" /><Relationship Id="rId181" Type="http://schemas.openxmlformats.org/officeDocument/2006/relationships/slide" Target="slides/slide180.xml" /><Relationship Id="rId182" Type="http://schemas.openxmlformats.org/officeDocument/2006/relationships/slide" Target="slides/slide181.xml" /><Relationship Id="rId183" Type="http://schemas.openxmlformats.org/officeDocument/2006/relationships/slide" Target="slides/slide182.xml" /><Relationship Id="rId184" Type="http://schemas.openxmlformats.org/officeDocument/2006/relationships/slide" Target="slides/slide183.xml" /><Relationship Id="rId185" Type="http://schemas.openxmlformats.org/officeDocument/2006/relationships/slide" Target="slides/slide184.xml" /><Relationship Id="rId186" Type="http://schemas.openxmlformats.org/officeDocument/2006/relationships/slide" Target="slides/slide185.xml" /><Relationship Id="rId187" Type="http://schemas.openxmlformats.org/officeDocument/2006/relationships/slide" Target="slides/slide186.xml" /><Relationship Id="rId188" Type="http://schemas.openxmlformats.org/officeDocument/2006/relationships/slide" Target="slides/slide187.xml" /><Relationship Id="rId189" Type="http://schemas.openxmlformats.org/officeDocument/2006/relationships/slide" Target="slides/slide188.xml" /><Relationship Id="rId190" Type="http://schemas.openxmlformats.org/officeDocument/2006/relationships/slide" Target="slides/slide189.xml" /><Relationship Id="rId191" Type="http://schemas.openxmlformats.org/officeDocument/2006/relationships/slide" Target="slides/slide190.xml" /><Relationship Id="rId192" Type="http://schemas.openxmlformats.org/officeDocument/2006/relationships/slide" Target="slides/slide191.xml" /><Relationship Id="rId193" Type="http://schemas.openxmlformats.org/officeDocument/2006/relationships/slide" Target="slides/slide192.xml" /><Relationship Id="rId194" Type="http://schemas.openxmlformats.org/officeDocument/2006/relationships/slide" Target="slides/slide193.xml" /><Relationship Id="rId195" Type="http://schemas.openxmlformats.org/officeDocument/2006/relationships/slide" Target="slides/slide194.xml" /><Relationship Id="rId196" Type="http://schemas.openxmlformats.org/officeDocument/2006/relationships/slide" Target="slides/slide195.xml" /><Relationship Id="rId197" Type="http://schemas.openxmlformats.org/officeDocument/2006/relationships/slide" Target="slides/slide196.xml" /><Relationship Id="rId198" Type="http://schemas.openxmlformats.org/officeDocument/2006/relationships/slide" Target="slides/slide197.xml" /><Relationship Id="rId199" Type="http://schemas.openxmlformats.org/officeDocument/2006/relationships/slide" Target="slides/slide198.xml" /><Relationship Id="rId200" Type="http://schemas.openxmlformats.org/officeDocument/2006/relationships/slide" Target="slides/slide199.xml" /><Relationship Id="rId201" Type="http://schemas.openxmlformats.org/officeDocument/2006/relationships/slide" Target="slides/slide200.xml" /><Relationship Id="rId202" Type="http://schemas.openxmlformats.org/officeDocument/2006/relationships/slide" Target="slides/slide201.xml" /><Relationship Id="rId203" Type="http://schemas.openxmlformats.org/officeDocument/2006/relationships/slide" Target="slides/slide202.xml" /><Relationship Id="rId204" Type="http://schemas.openxmlformats.org/officeDocument/2006/relationships/slide" Target="slides/slide203.xml" /><Relationship Id="rId205" Type="http://schemas.openxmlformats.org/officeDocument/2006/relationships/slide" Target="slides/slide204.xml" /><Relationship Id="rId206" Type="http://schemas.openxmlformats.org/officeDocument/2006/relationships/slide" Target="slides/slide205.xml" /><Relationship Id="rId207" Type="http://schemas.openxmlformats.org/officeDocument/2006/relationships/slide" Target="slides/slide206.xml" /><Relationship Id="rId208" Type="http://schemas.openxmlformats.org/officeDocument/2006/relationships/slide" Target="slides/slide207.xml" /><Relationship Id="rId209" Type="http://schemas.openxmlformats.org/officeDocument/2006/relationships/slide" Target="slides/slide208.xml" /><Relationship Id="rId210" Type="http://schemas.openxmlformats.org/officeDocument/2006/relationships/slide" Target="slides/slide209.xml" /><Relationship Id="rId211" Type="http://schemas.openxmlformats.org/officeDocument/2006/relationships/slide" Target="slides/slide210.xml" /><Relationship Id="rId212" Type="http://schemas.openxmlformats.org/officeDocument/2006/relationships/slide" Target="slides/slide211.xml" /><Relationship Id="rId213" Type="http://schemas.openxmlformats.org/officeDocument/2006/relationships/slide" Target="slides/slide212.xml" /><Relationship Id="rId214" Type="http://schemas.openxmlformats.org/officeDocument/2006/relationships/slide" Target="slides/slide213.xml" /><Relationship Id="rId215" Type="http://schemas.openxmlformats.org/officeDocument/2006/relationships/slide" Target="slides/slide214.xml" /><Relationship Id="rId216" Type="http://schemas.openxmlformats.org/officeDocument/2006/relationships/slide" Target="slides/slide215.xml" /><Relationship Id="rId217" Type="http://schemas.openxmlformats.org/officeDocument/2006/relationships/slide" Target="slides/slide216.xml" /><Relationship Id="rId218" Type="http://schemas.openxmlformats.org/officeDocument/2006/relationships/slide" Target="slides/slide217.xml" /><Relationship Id="rId219" Type="http://schemas.openxmlformats.org/officeDocument/2006/relationships/slide" Target="slides/slide218.xml" /><Relationship Id="rId220" Type="http://schemas.openxmlformats.org/officeDocument/2006/relationships/slide" Target="slides/slide219.xml" /><Relationship Id="rId221" Type="http://schemas.openxmlformats.org/officeDocument/2006/relationships/slide" Target="slides/slide220.xml" /><Relationship Id="rId222" Type="http://schemas.openxmlformats.org/officeDocument/2006/relationships/slide" Target="slides/slide221.xml" /><Relationship Id="rId223" Type="http://schemas.openxmlformats.org/officeDocument/2006/relationships/slide" Target="slides/slide222.xml" /><Relationship Id="rId224" Type="http://schemas.openxmlformats.org/officeDocument/2006/relationships/slide" Target="slides/slide223.xml" /><Relationship Id="rId225" Type="http://schemas.openxmlformats.org/officeDocument/2006/relationships/slide" Target="slides/slide224.xml" /><Relationship Id="rId226" Type="http://schemas.openxmlformats.org/officeDocument/2006/relationships/slide" Target="slides/slide225.xml" /><Relationship Id="rId227" Type="http://schemas.openxmlformats.org/officeDocument/2006/relationships/slide" Target="slides/slide226.xml" /><Relationship Id="rId228" Type="http://schemas.openxmlformats.org/officeDocument/2006/relationships/slide" Target="slides/slide227.xml" /><Relationship Id="rId229" Type="http://schemas.openxmlformats.org/officeDocument/2006/relationships/slide" Target="slides/slide228.xml" /><Relationship Id="rId230" Type="http://schemas.openxmlformats.org/officeDocument/2006/relationships/slide" Target="slides/slide229.xml" /><Relationship Id="rId231" Type="http://schemas.openxmlformats.org/officeDocument/2006/relationships/slide" Target="slides/slide230.xml" /><Relationship Id="rId232" Type="http://schemas.openxmlformats.org/officeDocument/2006/relationships/slide" Target="slides/slide231.xml" /><Relationship Id="rId233" Type="http://schemas.openxmlformats.org/officeDocument/2006/relationships/slide" Target="slides/slide232.xml" /><Relationship Id="rId234" Type="http://schemas.openxmlformats.org/officeDocument/2006/relationships/slide" Target="slides/slide233.xml" /><Relationship Id="rId235" Type="http://schemas.openxmlformats.org/officeDocument/2006/relationships/slide" Target="slides/slide234.xml" /><Relationship Id="rId236" Type="http://schemas.openxmlformats.org/officeDocument/2006/relationships/slide" Target="slides/slide235.xml" /><Relationship Id="rId237" Type="http://schemas.openxmlformats.org/officeDocument/2006/relationships/slide" Target="slides/slide236.xml" /><Relationship Id="rId238" Type="http://schemas.openxmlformats.org/officeDocument/2006/relationships/slide" Target="slides/slide237.xml" /><Relationship Id="rId239" Type="http://schemas.openxmlformats.org/officeDocument/2006/relationships/slide" Target="slides/slide238.xml" /><Relationship Id="rId240" Type="http://schemas.openxmlformats.org/officeDocument/2006/relationships/slide" Target="slides/slide239.xml" /><Relationship Id="rId241" Type="http://schemas.openxmlformats.org/officeDocument/2006/relationships/slide" Target="slides/slide240.xml" /><Relationship Id="rId242" Type="http://schemas.openxmlformats.org/officeDocument/2006/relationships/slide" Target="slides/slide241.xml" /><Relationship Id="rId243" Type="http://schemas.openxmlformats.org/officeDocument/2006/relationships/slide" Target="slides/slide242.xml" /><Relationship Id="rId244" Type="http://schemas.openxmlformats.org/officeDocument/2006/relationships/slide" Target="slides/slide243.xml" /><Relationship Id="rId245" Type="http://schemas.openxmlformats.org/officeDocument/2006/relationships/slide" Target="slides/slide244.xml" /><Relationship Id="rId246" Type="http://schemas.openxmlformats.org/officeDocument/2006/relationships/slide" Target="slides/slide245.xml" /><Relationship Id="rId247" Type="http://schemas.openxmlformats.org/officeDocument/2006/relationships/slide" Target="slides/slide246.xml" /><Relationship Id="rId248" Type="http://schemas.openxmlformats.org/officeDocument/2006/relationships/slide" Target="slides/slide247.xml" /><Relationship Id="rId249" Type="http://schemas.openxmlformats.org/officeDocument/2006/relationships/slide" Target="slides/slide248.xml" /><Relationship Id="rId250" Type="http://schemas.openxmlformats.org/officeDocument/2006/relationships/slide" Target="slides/slide249.xml" /><Relationship Id="rId251" Type="http://schemas.openxmlformats.org/officeDocument/2006/relationships/slide" Target="slides/slide250.xml" /><Relationship Id="rId252" Type="http://schemas.openxmlformats.org/officeDocument/2006/relationships/slide" Target="slides/slide251.xml" /><Relationship Id="rId253" Type="http://schemas.openxmlformats.org/officeDocument/2006/relationships/slide" Target="slides/slide252.xml" /><Relationship Id="rId254" Type="http://schemas.openxmlformats.org/officeDocument/2006/relationships/slide" Target="slides/slide253.xml" /><Relationship Id="rId255" Type="http://schemas.openxmlformats.org/officeDocument/2006/relationships/slide" Target="slides/slide254.xml" /><Relationship Id="rId256" Type="http://schemas.openxmlformats.org/officeDocument/2006/relationships/slide" Target="slides/slide255.xml" /><Relationship Id="rId257" Type="http://schemas.openxmlformats.org/officeDocument/2006/relationships/slide" Target="slides/slide256.xml" /><Relationship Id="rId258" Type="http://schemas.openxmlformats.org/officeDocument/2006/relationships/slide" Target="slides/slide257.xml" /><Relationship Id="rId259" Type="http://schemas.openxmlformats.org/officeDocument/2006/relationships/slide" Target="slides/slide258.xml" /><Relationship Id="rId260" Type="http://schemas.openxmlformats.org/officeDocument/2006/relationships/slide" Target="slides/slide259.xml" /><Relationship Id="rId261" Type="http://schemas.openxmlformats.org/officeDocument/2006/relationships/slide" Target="slides/slide260.xml" /><Relationship Id="rId262" Type="http://schemas.openxmlformats.org/officeDocument/2006/relationships/slide" Target="slides/slide261.xml" /><Relationship Id="rId263" Type="http://schemas.openxmlformats.org/officeDocument/2006/relationships/slide" Target="slides/slide262.xml" /><Relationship Id="rId264" Type="http://schemas.openxmlformats.org/officeDocument/2006/relationships/slide" Target="slides/slide263.xml" /><Relationship Id="rId265" Type="http://schemas.openxmlformats.org/officeDocument/2006/relationships/slide" Target="slides/slide264.xml" /><Relationship Id="rId266" Type="http://schemas.openxmlformats.org/officeDocument/2006/relationships/slide" Target="slides/slide265.xml" /><Relationship Id="rId267" Type="http://schemas.openxmlformats.org/officeDocument/2006/relationships/slide" Target="slides/slide266.xml" /><Relationship Id="rId268" Type="http://schemas.openxmlformats.org/officeDocument/2006/relationships/slide" Target="slides/slide267.xml" /><Relationship Id="rId269" Type="http://schemas.openxmlformats.org/officeDocument/2006/relationships/slide" Target="slides/slide268.xml" /><Relationship Id="rId270" Type="http://schemas.openxmlformats.org/officeDocument/2006/relationships/slide" Target="slides/slide269.xml" /><Relationship Id="rId271" Type="http://schemas.openxmlformats.org/officeDocument/2006/relationships/slide" Target="slides/slide270.xml" /><Relationship Id="rId272" Type="http://schemas.openxmlformats.org/officeDocument/2006/relationships/slide" Target="slides/slide271.xml" /><Relationship Id="rId273" Type="http://schemas.openxmlformats.org/officeDocument/2006/relationships/slide" Target="slides/slide272.xml" /><Relationship Id="rId274" Type="http://schemas.openxmlformats.org/officeDocument/2006/relationships/slide" Target="slides/slide273.xml" /><Relationship Id="rId275" Type="http://schemas.openxmlformats.org/officeDocument/2006/relationships/slide" Target="slides/slide274.xml" /><Relationship Id="rId276" Type="http://schemas.openxmlformats.org/officeDocument/2006/relationships/slide" Target="slides/slide275.xml" /><Relationship Id="rId277" Type="http://schemas.openxmlformats.org/officeDocument/2006/relationships/slide" Target="slides/slide276.xml" /><Relationship Id="rId278" Type="http://schemas.openxmlformats.org/officeDocument/2006/relationships/slide" Target="slides/slide277.xml" /><Relationship Id="rId279" Type="http://schemas.openxmlformats.org/officeDocument/2006/relationships/slide" Target="slides/slide278.xml" /><Relationship Id="rId280" Type="http://schemas.openxmlformats.org/officeDocument/2006/relationships/slide" Target="slides/slide279.xml" /><Relationship Id="rId281" Type="http://schemas.openxmlformats.org/officeDocument/2006/relationships/slide" Target="slides/slide280.xml" /><Relationship Id="rId282" Type="http://schemas.openxmlformats.org/officeDocument/2006/relationships/slide" Target="slides/slide281.xml" /><Relationship Id="rId283" Type="http://schemas.openxmlformats.org/officeDocument/2006/relationships/slide" Target="slides/slide282.xml" /><Relationship Id="rId284" Type="http://schemas.openxmlformats.org/officeDocument/2006/relationships/slide" Target="slides/slide283.xml" /><Relationship Id="rId285" Type="http://schemas.openxmlformats.org/officeDocument/2006/relationships/slide" Target="slides/slide284.xml" /><Relationship Id="rId286" Type="http://schemas.openxmlformats.org/officeDocument/2006/relationships/slide" Target="slides/slide285.xml" /><Relationship Id="rId287" Type="http://schemas.openxmlformats.org/officeDocument/2006/relationships/slide" Target="slides/slide286.xml" /><Relationship Id="rId288" Type="http://schemas.openxmlformats.org/officeDocument/2006/relationships/slide" Target="slides/slide287.xml" /><Relationship Id="rId289" Type="http://schemas.openxmlformats.org/officeDocument/2006/relationships/slide" Target="slides/slide288.xml" /><Relationship Id="rId290" Type="http://schemas.openxmlformats.org/officeDocument/2006/relationships/slide" Target="slides/slide289.xml" /><Relationship Id="rId291" Type="http://schemas.openxmlformats.org/officeDocument/2006/relationships/slide" Target="slides/slide290.xml" /><Relationship Id="rId292" Type="http://schemas.openxmlformats.org/officeDocument/2006/relationships/slide" Target="slides/slide291.xml" /><Relationship Id="rId293" Type="http://schemas.openxmlformats.org/officeDocument/2006/relationships/slide" Target="slides/slide292.xml" /><Relationship Id="rId294" Type="http://schemas.openxmlformats.org/officeDocument/2006/relationships/slide" Target="slides/slide293.xml" /><Relationship Id="rId295" Type="http://schemas.openxmlformats.org/officeDocument/2006/relationships/slide" Target="slides/slide294.xml" /><Relationship Id="rId296" Type="http://schemas.openxmlformats.org/officeDocument/2006/relationships/slide" Target="slides/slide295.xml" /><Relationship Id="rId297" Type="http://schemas.openxmlformats.org/officeDocument/2006/relationships/slide" Target="slides/slide296.xml" /><Relationship Id="rId298" Type="http://schemas.openxmlformats.org/officeDocument/2006/relationships/slide" Target="slides/slide297.xml" /><Relationship Id="rId299" Type="http://schemas.openxmlformats.org/officeDocument/2006/relationships/slide" Target="slides/slide298.xml" /><Relationship Id="rId300" Type="http://schemas.openxmlformats.org/officeDocument/2006/relationships/slide" Target="slides/slide299.xml" /><Relationship Id="rId301" Type="http://schemas.openxmlformats.org/officeDocument/2006/relationships/slide" Target="slides/slide300.xml" /><Relationship Id="rId302" Type="http://schemas.openxmlformats.org/officeDocument/2006/relationships/slide" Target="slides/slide301.xml" /><Relationship Id="rId303" Type="http://schemas.openxmlformats.org/officeDocument/2006/relationships/slide" Target="slides/slide302.xml" /><Relationship Id="rId304" Type="http://schemas.openxmlformats.org/officeDocument/2006/relationships/slide" Target="slides/slide303.xml" /><Relationship Id="rId305" Type="http://schemas.openxmlformats.org/officeDocument/2006/relationships/slide" Target="slides/slide304.xml" /><Relationship Id="rId306" Type="http://schemas.openxmlformats.org/officeDocument/2006/relationships/slide" Target="slides/slide305.xml" /><Relationship Id="rId307" Type="http://schemas.openxmlformats.org/officeDocument/2006/relationships/slide" Target="slides/slide306.xml" /><Relationship Id="rId308" Type="http://schemas.openxmlformats.org/officeDocument/2006/relationships/slide" Target="slides/slide307.xml" /><Relationship Id="rId309" Type="http://schemas.openxmlformats.org/officeDocument/2006/relationships/slide" Target="slides/slide308.xml" /><Relationship Id="rId310" Type="http://schemas.openxmlformats.org/officeDocument/2006/relationships/slide" Target="slides/slide309.xml" /><Relationship Id="rId311" Type="http://schemas.openxmlformats.org/officeDocument/2006/relationships/slide" Target="slides/slide310.xml" /><Relationship Id="rId312" Type="http://schemas.openxmlformats.org/officeDocument/2006/relationships/slide" Target="slides/slide311.xml" /><Relationship Id="rId314" Type="http://schemas.openxmlformats.org/officeDocument/2006/relationships/viewProps" Target="viewProps.xml" /><Relationship Id="rId31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16" Type="http://schemas.openxmlformats.org/officeDocument/2006/relationships/tableStyles" Target="tableStyles.xml" /><Relationship Id="rId31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eaLnBrk="1" hangingPunct="1" latinLnBrk="0" rtl="0"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457200" eaLnBrk="1" hangingPunct="1" indent="-457200" latinLnBrk="0" marL="457200" rtl="0">
        <a:spcBef>
          <a:spcPct val="20000"/>
        </a:spcBef>
        <a:buFont typeface="Arial"/>
        <a:buChar char="•"/>
        <a:defRPr kern="1200" sz="3200">
          <a:solidFill>
            <a:schemeClr val="tx1"/>
          </a:solidFill>
          <a:latin typeface="+mn-lt"/>
          <a:ea typeface="+mn-ea"/>
          <a:cs typeface="+mn-cs"/>
        </a:defRPr>
      </a:lvl1pPr>
      <a:lvl2pPr algn="l" defTabSz="457200" eaLnBrk="1" hangingPunct="1" indent="-457200" latinLnBrk="0" marL="914400" rtl="0">
        <a:spcBef>
          <a:spcPct val="20000"/>
        </a:spcBef>
        <a:buFont typeface="Arial"/>
        <a:buChar char="–"/>
        <a:defRPr kern="1200" sz="2800">
          <a:solidFill>
            <a:schemeClr val="tx1"/>
          </a:solidFill>
          <a:latin typeface="+mn-lt"/>
          <a:ea typeface="+mn-ea"/>
          <a:cs typeface="+mn-cs"/>
        </a:defRPr>
      </a:lvl2pPr>
      <a:lvl3pPr algn="l" defTabSz="457200" eaLnBrk="1" hangingPunct="1" indent="-457200" latinLnBrk="0" marL="13716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457200" eaLnBrk="1" hangingPunct="1" indent="-457200" latinLnBrk="0" marL="1828800" rtl="0">
        <a:spcBef>
          <a:spcPct val="20000"/>
        </a:spcBef>
        <a:buFont typeface="Arial"/>
        <a:buChar char="–"/>
        <a:defRPr kern="1200" sz="2000">
          <a:solidFill>
            <a:schemeClr val="tx1"/>
          </a:solidFill>
          <a:latin typeface="+mn-lt"/>
          <a:ea typeface="+mn-ea"/>
          <a:cs typeface="+mn-cs"/>
        </a:defRPr>
      </a:lvl4pPr>
      <a:lvl5pPr algn="l" defTabSz="457200" eaLnBrk="1" hangingPunct="1" indent="-457200" latinLnBrk="0" marL="2286000" rtl="0">
        <a:spcBef>
          <a:spcPct val="20000"/>
        </a:spcBef>
        <a:buFont typeface="Arial"/>
        <a:buChar char="»"/>
        <a:defRPr kern="1200" sz="2000">
          <a:solidFill>
            <a:schemeClr val="tx1"/>
          </a:solidFill>
          <a:latin typeface="+mn-lt"/>
          <a:ea typeface="+mn-ea"/>
          <a:cs typeface="+mn-cs"/>
        </a:defRPr>
      </a:lvl5pPr>
      <a:lvl6pPr algn="l" defTabSz="457200" eaLnBrk="1" hangingPunct="1" indent="-457200" latinLnBrk="0" marL="2743200" rtl="0">
        <a:spcBef>
          <a:spcPct val="200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6pPr>
      <a:lvl7pPr algn="l" defTabSz="457200" eaLnBrk="1" hangingPunct="1" indent="-457200" latinLnBrk="0" marL="3200400" rtl="0">
        <a:spcBef>
          <a:spcPct val="200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7pPr>
      <a:lvl8pPr algn="l" defTabSz="457200" eaLnBrk="1" hangingPunct="1" indent="-457200" latinLnBrk="0" marL="3657600" rtl="0">
        <a:spcBef>
          <a:spcPct val="200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8pPr>
      <a:lvl9pPr algn="l" defTabSz="457200" eaLnBrk="1" hangingPunct="1" indent="-457200" latinLnBrk="0" marL="4114800" rtl="0">
        <a:spcBef>
          <a:spcPct val="200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4572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4572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4572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4572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4572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4572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4572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4572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4572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2.png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3.png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4.png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5.png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6.png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hyperlink" Target="https://www.eclipse.org/downloads/packages/installer" TargetMode="External" /><Relationship Id="rId3" Type="http://schemas.openxmlformats.org/officeDocument/2006/relationships/image" Target="../media/image67.png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8.png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9.png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0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1.png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2.png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3.png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4.png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5.png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6.png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7.png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8.png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9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.png" /></Relationships>
</file>

<file path=ppt/slides/_rels/slide1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0.png" /></Relationships>
</file>

<file path=ppt/slides/_rels/slide1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1.png" /></Relationships>
</file>

<file path=ppt/slides/_rels/slide1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2.png" /></Relationships>
</file>

<file path=ppt/slides/_rels/slide1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3.png" /></Relationships>
</file>

<file path=ppt/slides/_rels/slide1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4.png" /></Relationships>
</file>

<file path=ppt/slides/_rels/slide1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5.png" /></Relationships>
</file>

<file path=ppt/slides/_rels/slide1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6.png" /></Relationships>
</file>

<file path=ppt/slides/_rels/slide1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7.png" /></Relationships>
</file>

<file path=ppt/slides/_rels/slide1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8.png" /></Relationships>
</file>

<file path=ppt/slides/_rels/slide1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.png" /></Relationships>
</file>

<file path=ppt/slides/_rels/slide1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90.png" /></Relationships>
</file>

<file path=ppt/slides/_rels/slide1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91.png" /></Relationships>
</file>

<file path=ppt/slides/_rels/slide1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92.png" /></Relationships>
</file>

<file path=ppt/slides/_rels/slide1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3.png" /></Relationships>
</file>

<file path=ppt/slides/_rels/slide1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94.png" /></Relationships>
</file>

<file path=ppt/slides/_rels/slide1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5.png" /></Relationships>
</file>

<file path=ppt/slides/_rels/slide1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96.png" /></Relationships>
</file>

<file path=ppt/slides/_rels/slide1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7.png" /></Relationships>
</file>

<file path=ppt/slides/_rels/slide1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98.png" /></Relationships>
</file>

<file path=ppt/slides/_rels/slide1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9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00.png" /></Relationships>
</file>

<file path=ppt/slides/_rels/slide1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01.png" /></Relationships>
</file>

<file path=ppt/slides/_rels/slide1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hyperlink" Target="http://launch4j.sourceforge.net/index.html" TargetMode="External" /><Relationship Id="rId3" Type="http://schemas.openxmlformats.org/officeDocument/2006/relationships/image" Target="../media/image102.gif" /></Relationships>
</file>

<file path=ppt/slides/_rels/slide1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youtube.com/watch?v=MyMPPuYGN-U&amp;ab_channel=GoXR3PlusStudio" TargetMode="External" /></Relationships>
</file>

<file path=ppt/slides/_rels/slide1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03.png" /></Relationships>
</file>

<file path=ppt/slides/_rels/slide1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04.png" /></Relationships>
</file>

<file path=ppt/slides/_rels/slide1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05.png" /></Relationships>
</file>

<file path=ppt/slides/_rels/slide1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06.png" /></Relationships>
</file>

<file path=ppt/slides/_rels/slide1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07.png" /></Relationships>
</file>

<file path=ppt/slides/_rels/slide1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08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.png" /></Relationships>
</file>

<file path=ppt/slides/_rels/slide1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09.png" /></Relationships>
</file>

<file path=ppt/slides/_rels/slide1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10.png" /></Relationships>
</file>

<file path=ppt/slides/_rels/slide1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11.png" /></Relationships>
</file>

<file path=ppt/slides/_rels/slide1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12.png" /></Relationships>
</file>

<file path=ppt/slides/_rels/slide1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13.png" /></Relationships>
</file>

<file path=ppt/slides/_rels/slide1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14.png" /></Relationships>
</file>

<file path=ppt/slides/_rels/slide1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15.png" /></Relationships>
</file>

<file path=ppt/slides/_rels/slide1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6.png" /></Relationships>
</file>

<file path=ppt/slides/_rels/slide1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17.png" /></Relationships>
</file>

<file path=ppt/slides/_rels/slide1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18.png" /></Relationships>
</file>

<file path=ppt/slides/_rels/slide1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19.png" /></Relationships>
</file>

<file path=ppt/slides/_rels/slide1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0.png" /></Relationships>
</file>

<file path=ppt/slides/_rels/slide1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1.png" /></Relationships>
</file>

<file path=ppt/slides/_rels/slide1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22.png" /></Relationships>
</file>

<file path=ppt/slides/_rels/slide1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23.png" /></Relationships>
</file>

<file path=ppt/slides/_rels/slide1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24.png" /></Relationships>
</file>

<file path=ppt/slides/_rels/slide1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25.png" /></Relationships>
</file>

<file path=ppt/slides/_rels/slide1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6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27.png" /></Relationships>
</file>

<file path=ppt/slides/_rels/slide1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28.png" /></Relationships>
</file>

<file path=ppt/slides/_rels/slide1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29.png" /></Relationships>
</file>

<file path=ppt/slides/_rels/slide1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0.png" /></Relationships>
</file>

<file path=ppt/slides/_rels/slide1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31.png" /></Relationships>
</file>

<file path=ppt/slides/_rels/slide1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32.png" /></Relationships>
</file>

<file path=ppt/slides/_rels/slide1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3.png" /></Relationships>
</file>

<file path=ppt/slides/_rels/slide1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34.png" /></Relationships>
</file>

<file path=ppt/slides/_rels/slide1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35.png" /></Relationships>
</file>

<file path=ppt/slides/_rels/slide1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36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.png" /></Relationships>
</file>

<file path=ppt/slides/_rels/slide1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37.png" /></Relationships>
</file>

<file path=ppt/slides/_rels/slide1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38.png" /></Relationships>
</file>

<file path=ppt/slides/_rels/slide1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9.png" /></Relationships>
</file>

<file path=ppt/slides/_rels/slide1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0.png" /></Relationships>
</file>

<file path=ppt/slides/_rels/slide1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41.png" /></Relationships>
</file>

<file path=ppt/slides/_rels/slide1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42.png" /></Relationships>
</file>

<file path=ppt/slides/_rels/slide1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43.png" /></Relationships>
</file>

<file path=ppt/slides/_rels/slide1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44.png" /></Relationships>
</file>

<file path=ppt/slides/_rels/slide1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45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9.png" /></Relationships>
</file>

<file path=ppt/slides/_rels/slide1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46.png" /></Relationships>
</file>

<file path=ppt/slides/_rels/slide1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47.png" /></Relationships>
</file>

<file path=ppt/slides/_rels/slide1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48.png" /></Relationships>
</file>

<file path=ppt/slides/_rels/slide1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49.png" /></Relationships>
</file>

<file path=ppt/slides/_rels/slide1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50.png" /></Relationships>
</file>

<file path=ppt/slides/_rels/slide1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51.png" /></Relationships>
</file>

<file path=ppt/slides/_rels/slide1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52.png" /></Relationships>
</file>

<file path=ppt/slides/_rels/slide1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53.png" /></Relationships>
</file>

<file path=ppt/slides/_rels/slide1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54.png" /></Relationships>
</file>

<file path=ppt/slides/_rels/slide1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ce103-week-4-test.en.md_doc.pdf" TargetMode="External" /><Relationship Id="rId3" Type="http://schemas.openxmlformats.org/officeDocument/2006/relationships/hyperlink" Target="ce103-week-4-test.en.md_slide.pdf" TargetMode="External" /><Relationship Id="rId4" Type="http://schemas.openxmlformats.org/officeDocument/2006/relationships/hyperlink" Target="ce103-week-4-test.en.md_slide.pptx" TargetMode="Externa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0.png" /></Relationships>
</file>

<file path=ppt/slides/_rels/slide2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hyperlink" Target="https://docs.microsoft.com/tr-tr/visualstudio/test/writing-unit-tests-for-c-cpp?view=vs-2019" TargetMode="External" /><Relationship Id="rId3" Type="http://schemas.openxmlformats.org/officeDocument/2006/relationships/image" Target="../media/image155.png" /></Relationships>
</file>

<file path=ppt/slides/_rels/slide2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56.png" /></Relationships>
</file>

<file path=ppt/slides/_rels/slide2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57.png" /></Relationships>
</file>

<file path=ppt/slides/_rels/slide2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58.png" /></Relationships>
</file>

<file path=ppt/slides/_rels/slide2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59.png" /></Relationships>
</file>

<file path=ppt/slides/_rels/slide2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0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1.png" /></Relationships>
</file>

<file path=ppt/slides/_rels/slide2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1.png" /></Relationships>
</file>

<file path=ppt/slides/_rels/slide2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2.png" /></Relationships>
</file>

<file path=ppt/slides/_rels/slide2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3.png" /></Relationships>
</file>

<file path=ppt/slides/_rels/slide2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4.png" /></Relationships>
</file>

<file path=ppt/slides/_rels/slide2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5.png" /></Relationships>
</file>

<file path=ppt/slides/_rels/slide2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6.png" /></Relationships>
</file>

<file path=ppt/slides/_rels/slide2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2.png" /></Relationships>
</file>

<file path=ppt/slides/_rels/slide2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7.png" /></Relationships>
</file>

<file path=ppt/slides/_rels/slide2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8.png" /></Relationships>
</file>

<file path=ppt/slides/_rels/slide2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9.png" /></Relationships>
</file>

<file path=ppt/slides/_rels/slide2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0.png" /></Relationships>
</file>

<file path=ppt/slides/_rels/slide2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1.png" /></Relationships>
</file>

<file path=ppt/slides/_rels/slide2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2.png" /></Relationships>
</file>

<file path=ppt/slides/_rels/slide2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73.png" /></Relationships>
</file>

<file path=ppt/slides/_rels/slide2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4.png" /></Relationships>
</file>

<file path=ppt/slides/_rels/slide2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3.png" /></Relationships>
</file>

<file path=ppt/slides/_rels/slide2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75.png" /></Relationships>
</file>

<file path=ppt/slides/_rels/slide2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76.png" /></Relationships>
</file>

<file path=ppt/slides/_rels/slide2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77.png" /></Relationships>
</file>

<file path=ppt/slides/_rels/slide2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8.png" /></Relationships>
</file>

<file path=ppt/slides/_rels/slide2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9.png" /></Relationships>
</file>

<file path=ppt/slides/_rels/slide2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0.png" /></Relationships>
</file>

<file path=ppt/slides/_rels/slide2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81.png" /></Relationships>
</file>

<file path=ppt/slides/_rels/slide2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2.png" /></Relationships>
</file>

<file path=ppt/slides/_rels/slide2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ev.to/rruizdev/analizando-cobertura-del-codigo-en-visual-studio-1p27" TargetMode="Externa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stackoverflow.com/questions/64611083/the-nunit-3-driver-encountered-an-error-while-executing-reflected-code-nunit-en" TargetMode="External" /><Relationship Id="rId3" Type="http://schemas.openxmlformats.org/officeDocument/2006/relationships/hyperlink" Target="https://github.com/sukhoi1/Useful-Notes/wiki/CMD-OpenCover" TargetMode="External" /></Relationships>
</file>

<file path=ppt/slides/_rels/slide2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83.png" /></Relationships>
</file>

<file path=ppt/slides/_rels/slide2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84.png" /></Relationships>
</file>

<file path=ppt/slides/_rels/slide2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5.png" /></Relationships>
</file>

<file path=ppt/slides/_rels/slide2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automationrhapsody.com/code-coverage-manual-automated-tests-opencover-net-applications/" TargetMode="External" /><Relationship Id="rId3" Type="http://schemas.openxmlformats.org/officeDocument/2006/relationships/hyperlink" Target="https://automationrhapsody.com/code-coverage-net-core-unit-tests-opencover/" TargetMode="External" /><Relationship Id="rId4" Type="http://schemas.openxmlformats.org/officeDocument/2006/relationships/hyperlink" Target="https://automationrhapsody.com/examples/OpenCover-report/" TargetMode="External" /></Relationships>
</file>

<file path=ppt/slides/_rels/slide2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hyperlink" Target="https://github.com/OpenCover/opencover/releases" TargetMode="External" /><Relationship Id="rId3" Type="http://schemas.openxmlformats.org/officeDocument/2006/relationships/image" Target="../media/image186.png" /></Relationships>
</file>

<file path=ppt/slides/_rels/slide2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7.png" /></Relationships>
</file>

<file path=ppt/slides/_rels/slide2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8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4.png" /></Relationships>
</file>

<file path=ppt/slides/_rels/slide2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9.png" /></Relationships>
</file>

<file path=ppt/slides/_rels/slide2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0.png" /></Relationships>
</file>

<file path=ppt/slides/_rels/slide2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1.png" /></Relationships>
</file>

<file path=ppt/slides/_rels/slide2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2.png" /></Relationships>
</file>

<file path=ppt/slides/_rels/slide2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3.png" /></Relationships>
</file>

<file path=ppt/slides/_rels/slide2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4.png" /></Relationships>
</file>

<file path=ppt/slides/_rels/slide2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5.png" /></Relationships>
</file>

<file path=ppt/slides/_rels/slide2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6.png" /></Relationships>
</file>

<file path=ppt/slides/_rels/slide2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hyperlink" Target="https://github.com/danielpalme/ReportGenerator/releases/tag/v4.8.13" TargetMode="External" /><Relationship Id="rId3" Type="http://schemas.openxmlformats.org/officeDocument/2006/relationships/image" Target="../media/image197.png" /></Relationships>
</file>

<file path=ppt/slides/_rels/slide2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5.png" /></Relationships>
</file>

<file path=ppt/slides/_rels/slide2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hyperlink" Target="https://nunit.org/download/" TargetMode="External" /><Relationship Id="rId3" Type="http://schemas.openxmlformats.org/officeDocument/2006/relationships/image" Target="../media/image199.png" /></Relationships>
</file>

<file path=ppt/slides/_rels/slide2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0.png" /></Relationships>
</file>

<file path=ppt/slides/_rels/slide2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1.png" /></Relationships>
</file>

<file path=ppt/slides/_rels/slide2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2.png" /></Relationships>
</file>

<file path=ppt/slides/_rels/slide2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3.png" /></Relationships>
</file>

<file path=ppt/slides/_rels/slide2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codehelper.net/unit-testing/opencover-and-reportgenerator-unit-test-coverage-in-visual-studio-2013-and-2015/" TargetMode="External" /><Relationship Id="rId3" Type="http://schemas.openxmlformats.org/officeDocument/2006/relationships/hyperlink" Target="https://www.codeproject.com/Articles/1276980/OpenCover-and-ReportGenerator-Unit-Test-Coverage-i" TargetMode="External" /></Relationships>
</file>

<file path=ppt/slides/_rels/slide2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vogella.com/tutorials/JUnit/article.html" TargetMode="External" /><Relationship Id="rId3" Type="http://schemas.openxmlformats.org/officeDocument/2006/relationships/hyperlink" Target="https://junit.org/junit5/" TargetMode="External" /><Relationship Id="rId4" Type="http://schemas.openxmlformats.org/officeDocument/2006/relationships/hyperlink" Target="https://junit.org/junit5/docs/current/user-guide/" TargetMode="External" /><Relationship Id="rId5" Type="http://schemas.openxmlformats.org/officeDocument/2006/relationships/hyperlink" Target="https://examples.javacodegeeks.com/core-java/junit/junit-hello-world-example/" TargetMode="External" /></Relationships>
</file>

<file path=ppt/slides/_rels/slide2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04.png" /></Relationships>
</file>

<file path=ppt/slides/_rels/slide2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5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6.png" /></Relationships>
</file>

<file path=ppt/slides/_rels/slide2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7.png" /></Relationships>
</file>

<file path=ppt/slides/_rels/slide2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8.png" /></Relationships>
</file>

<file path=ppt/slides/_rels/slide2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09.png" /></Relationships>
</file>

<file path=ppt/slides/_rels/slide2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10.png" /></Relationships>
</file>

<file path=ppt/slides/_rels/slide2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11.png" /></Relationships>
</file>

<file path=ppt/slides/_rels/slide2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12.png" /></Relationships>
</file>

<file path=ppt/slides/_rels/slide2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13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14.png" /></Relationships>
</file>

<file path=ppt/slides/_rels/slide2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5.png" /></Relationships>
</file>

<file path=ppt/slides/_rels/slide2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maven.apache.org/guides/introduction/introduction-to-the-standard-directory-layout.html" TargetMode="External" /><Relationship Id="rId3" Type="http://schemas.openxmlformats.org/officeDocument/2006/relationships/hyperlink" Target="https://examples.javacodegeeks.com/core-java/junit/junit-hello-world-example/" TargetMode="External" /></Relationships>
</file>

<file path=ppt/slides/_rels/slide2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16.png" /></Relationships>
</file>

<file path=ppt/slides/_rels/slide2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7.png" /></Relationships>
</file>

<file path=ppt/slides/_rels/slide2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18.png" /></Relationships>
</file>

<file path=ppt/slides/_rels/slide2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9.png" /></Relationships>
</file>

<file path=ppt/slides/_rels/slide2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20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21.png" /></Relationships>
</file>

<file path=ppt/slides/_rels/slide2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2.png" /></Relationships>
</file>

<file path=ppt/slides/_rels/slide2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23.png" /></Relationships>
</file>

<file path=ppt/slides/_rels/slide2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4.png" /></Relationships>
</file>

<file path=ppt/slides/_rels/slide2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25.png" /></Relationships>
</file>

<file path=ppt/slides/_rels/slide2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6.png" /></Relationships>
</file>

<file path=ppt/slides/_rels/slide2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7.png" /></Relationships>
</file>

<file path=ppt/slides/_rels/slide2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8.png" /></Relationships>
</file>

<file path=ppt/slides/_rels/slide2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7.png" /></Relationships>
</file>

<file path=ppt/slides/_rels/slide3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9.png" /></Relationships>
</file>

<file path=ppt/slides/_rels/slide3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0.png" /></Relationships>
</file>

<file path=ppt/slides/_rels/slide3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1.png" /></Relationships>
</file>

<file path=ppt/slides/_rels/slide3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8.png" /></Relationships>
</file>

<file path=ppt/slides/_rels/slide3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MicrosoftDocs/cpp-docs" TargetMode="Externa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9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0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1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2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4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5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6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7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8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9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0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1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2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3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4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5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6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7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8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hyperlink" Target="https://github.com/ucoruh/ns3-wsl-win10-setup" TargetMode="External" /><Relationship Id="rId3" Type="http://schemas.openxmlformats.org/officeDocument/2006/relationships/image" Target="../media/image39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0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1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2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visualstudio.microsoft.com/tr/vs/community/" TargetMode="External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3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4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illuminiastudios.com/dev-diaries/ssh-on-windows-subsystem-for-linux/" TargetMode="External" /><Relationship Id="rId3" Type="http://schemas.openxmlformats.org/officeDocument/2006/relationships/hyperlink" Target="https://docs.microsoft.com/tr-tr/cpp/linux/connect-to-your-remote-linux-computer?view=msvc-160" TargetMode="Externa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5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6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7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8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9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0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1.png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2.png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3.png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4.png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5.png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6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tecadmin.net/how-to-install-net-core-on-ubuntu-20-04/" TargetMode="Externa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7.png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8.png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9.png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0.png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1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CE103 Algorithms and Programming I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 to Code Reusability and Automate Testing</a:t>
            </a:r>
            <a:br/>
            <a:br/>
            <a:r>
              <a:rPr/>
              <a:t>Author: Asst. Prof. Dr. Uğur CORUH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/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create a new project</a:t>
            </a:r>
          </a:p>
        </p:txBody>
      </p:sp>
      <p:pic>
        <p:nvPicPr>
          <p:cNvPr descr="fig:  assets/2021-10-23-14-30-3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92100"/>
            <a:ext cx="5105400" cy="528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Open WSL and enter the path where this folder located</a:t>
            </a:r>
          </a:p>
          <a:p>
            <a:pPr lvl="0" indent="0" marL="0">
              <a:buNone/>
            </a:pPr>
            <a:r>
              <a:rPr/>
              <a:t>and run application as follow</a:t>
            </a:r>
          </a:p>
        </p:txBody>
      </p:sp>
      <p:pic>
        <p:nvPicPr>
          <p:cNvPr descr="assets/2021-10-24-01-59-11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819400"/>
            <a:ext cx="5105400" cy="74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dotnet –version and then run application</a:t>
            </a:r>
          </a:p>
        </p:txBody>
      </p:sp>
      <p:pic>
        <p:nvPicPr>
          <p:cNvPr descr="assets/2021-10-24-01-59-31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676400"/>
            <a:ext cx="51054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will see similar output</a:t>
            </a:r>
          </a:p>
        </p:txBody>
      </p:sp>
      <p:pic>
        <p:nvPicPr>
          <p:cNvPr descr="assets/2021-10-24-01-59-2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08100"/>
            <a:ext cx="5105400" cy="375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 this sample we created single application from settings lets try with shared library located option uncheck the “produce single file” option and publish again.</a:t>
            </a:r>
          </a:p>
          <a:p>
            <a:pPr lvl="0" indent="0" marL="0">
              <a:buNone/>
            </a:pPr>
            <a:r>
              <a:rPr/>
              <a:t>Then you will have the following outputs</a:t>
            </a:r>
          </a:p>
        </p:txBody>
      </p:sp>
      <p:pic>
        <p:nvPicPr>
          <p:cNvPr descr="fig:  assets/2021-10-24-02-04-1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714500"/>
            <a:ext cx="5105400" cy="2438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you run csharp-sample-app</a:t>
            </a:r>
          </a:p>
          <a:p>
            <a:pPr lvl="0" indent="0" marL="0">
              <a:buNone/>
            </a:pPr>
            <a:r>
              <a:rPr/>
              <a:t>you will have the same output</a:t>
            </a:r>
          </a:p>
        </p:txBody>
      </p:sp>
      <p:pic>
        <p:nvPicPr>
          <p:cNvPr descr="fig:  assets/2021-10-24-02-04-32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825500"/>
            <a:ext cx="5105400" cy="4216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height:300px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Java Programming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Eclipse IDE</a:t>
            </a:r>
          </a:p>
          <a:p>
            <a:pPr lvl="0" indent="0" marL="0">
              <a:buNone/>
            </a:pPr>
            <a:r>
              <a:rPr/>
              <a:t>You should download and install eclipse installer and then you should select Eclipse IDE for Java Developers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Eclipse Installer 2021-09 R | Eclipse Packages</a:t>
            </a:r>
          </a:p>
        </p:txBody>
      </p:sp>
      <p:pic>
        <p:nvPicPr>
          <p:cNvPr descr="fig:  assets/2021-10-24-11-39-03-imag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568700" y="1219200"/>
            <a:ext cx="5105400" cy="3441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1-39-1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28900" y="1600200"/>
            <a:ext cx="3898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02-19-4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54300" y="1600200"/>
            <a:ext cx="3835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s/2021-10-24-02-21-5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06500" y="1600200"/>
            <a:ext cx="6731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C++ static library from project list</a:t>
            </a:r>
          </a:p>
        </p:txBody>
      </p:sp>
      <p:pic>
        <p:nvPicPr>
          <p:cNvPr descr="fig:  assets/2021-10-23-14-32-3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363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create a project</a:t>
            </a:r>
          </a:p>
          <a:p>
            <a:pPr lvl="0" indent="0" marL="0">
              <a:buNone/>
            </a:pPr>
          </a:p>
        </p:txBody>
      </p:sp>
      <p:pic>
        <p:nvPicPr>
          <p:cNvPr descr="fig:  assets/2021-10-24-02-24-39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368300"/>
            <a:ext cx="5105400" cy="5118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java project</a:t>
            </a:r>
          </a:p>
        </p:txBody>
      </p:sp>
      <p:pic>
        <p:nvPicPr>
          <p:cNvPr descr="fig:  assets/2021-10-24-02-24-5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44500"/>
            <a:ext cx="5105400" cy="4978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give project name</a:t>
            </a:r>
          </a:p>
        </p:txBody>
      </p:sp>
      <p:pic>
        <p:nvPicPr>
          <p:cNvPr descr="fig:  assets/2021-10-24-02-26-1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06400"/>
            <a:ext cx="5105400" cy="5041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finish</a:t>
            </a:r>
          </a:p>
        </p:txBody>
      </p:sp>
      <p:pic>
        <p:nvPicPr>
          <p:cNvPr descr="fig:  assets/2021-10-24-02-26-5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44500"/>
            <a:ext cx="5105400" cy="4991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first we need to add a default package to keep everything organized</a:t>
            </a:r>
          </a:p>
        </p:txBody>
      </p:sp>
      <p:pic>
        <p:nvPicPr>
          <p:cNvPr descr="fig:  assets/2021-10-24-02-27-5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127500" y="266700"/>
            <a:ext cx="40005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then we can create our class that includes our functions</a:t>
            </a:r>
          </a:p>
        </p:txBody>
      </p:sp>
      <p:pic>
        <p:nvPicPr>
          <p:cNvPr descr="fig:  assets/2021-10-24-02-28-2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784600" y="266700"/>
            <a:ext cx="46609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give class a name</a:t>
            </a:r>
          </a:p>
        </p:txBody>
      </p:sp>
      <p:pic>
        <p:nvPicPr>
          <p:cNvPr descr="fig:  assets/2021-10-24-02-29-5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886200" y="266700"/>
            <a:ext cx="44704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will have following class with main</a:t>
            </a:r>
          </a:p>
        </p:txBody>
      </p:sp>
      <p:pic>
        <p:nvPicPr>
          <p:cNvPr descr="fig:  assets/2021-10-24-02-30-0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84300"/>
            <a:ext cx="51054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will create sample java library with static functions as below.</a:t>
            </a:r>
          </a:p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package</a:t>
            </a:r>
            <a:r>
              <a:rPr>
                <a:latin typeface="Courier"/>
              </a:rPr>
              <a:t> ce103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java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io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IOException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JavaSampleLib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sayHelloTo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String name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name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isBlank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||</a:t>
            </a:r>
            <a:r>
              <a:rPr>
                <a:latin typeface="Courier"/>
              </a:rPr>
              <a:t> name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isEmpty</a:t>
            </a:r>
            <a:r>
              <a:rPr>
                <a:solidFill>
                  <a:srgbClr val="666666"/>
                </a:solidFill>
                <a:latin typeface="Courier"/>
              </a:rPr>
              <a:t>())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System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out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println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"Hello "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r>
              <a:rPr>
                <a:latin typeface="Courier"/>
              </a:rPr>
              <a:t>name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r>
              <a:rPr b="1">
                <a:solidFill>
                  <a:srgbClr val="007020"/>
                </a:solidFill>
                <a:latin typeface="Courier"/>
              </a:rPr>
              <a:t>else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System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out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println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"Hello There"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a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b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c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c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a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r>
              <a:rPr>
                <a:latin typeface="Courier"/>
              </a:rPr>
              <a:t>b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c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main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String</a:t>
            </a:r>
            <a:r>
              <a:rPr>
                <a:solidFill>
                  <a:srgbClr val="666666"/>
                </a:solidFill>
                <a:latin typeface="Courier"/>
              </a:rPr>
              <a:t>[]</a:t>
            </a:r>
            <a:r>
              <a:rPr>
                <a:latin typeface="Courier"/>
              </a:rPr>
              <a:t> args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 i="1">
                <a:solidFill>
                  <a:srgbClr val="60A0B0"/>
                </a:solidFill>
                <a:latin typeface="Courier"/>
              </a:rPr>
              <a:t>// </a:t>
            </a:r>
            <a:r>
              <a:rPr b="1">
                <a:solidFill>
                  <a:srgbClr val="FF0000"/>
                </a:solidFill>
                <a:latin typeface="Courier"/>
              </a:rPr>
              <a:t>TODO</a:t>
            </a:r>
            <a:r>
              <a:rPr i="1">
                <a:solidFill>
                  <a:srgbClr val="60A0B0"/>
                </a:solidFill>
                <a:latin typeface="Courier"/>
              </a:rPr>
              <a:t> Auto-generated method stub</a:t>
            </a:r>
            <a:br/>
            <a:r>
              <a:rPr>
                <a:latin typeface="Courier"/>
              </a:rPr>
              <a:t>        System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out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println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"Hello World!"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br/>
            <a:r>
              <a:rPr>
                <a:latin typeface="Courier"/>
              </a:rPr>
              <a:t>        JavaSampleLib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sayHelloTo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"Computer"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result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JavaSampleLib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System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out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println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"Results is"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r>
              <a:rPr>
                <a:latin typeface="Courier"/>
              </a:rPr>
              <a:t> result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System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out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printf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"Results is %d \n"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result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br/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try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System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in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read</a:t>
            </a:r>
            <a:r>
              <a:rPr>
                <a:solidFill>
                  <a:srgbClr val="666666"/>
                </a:solidFill>
                <a:latin typeface="Courier"/>
              </a:rPr>
              <a:t>();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catch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IOException e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</a:t>
            </a:r>
            <a:r>
              <a:rPr i="1">
                <a:solidFill>
                  <a:srgbClr val="60A0B0"/>
                </a:solidFill>
                <a:latin typeface="Courier"/>
              </a:rPr>
              <a:t>// </a:t>
            </a:r>
            <a:r>
              <a:rPr b="1">
                <a:solidFill>
                  <a:srgbClr val="FF0000"/>
                </a:solidFill>
                <a:latin typeface="Courier"/>
              </a:rPr>
              <a:t>TODO</a:t>
            </a:r>
            <a:r>
              <a:rPr i="1">
                <a:solidFill>
                  <a:srgbClr val="60A0B0"/>
                </a:solidFill>
                <a:latin typeface="Courier"/>
              </a:rPr>
              <a:t> Auto-generated catch block</a:t>
            </a:r>
            <a:br/>
            <a:r>
              <a:rPr>
                <a:latin typeface="Courier"/>
              </a:rPr>
              <a:t>            e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printStackTrace</a:t>
            </a:r>
            <a:r>
              <a:rPr>
                <a:solidFill>
                  <a:srgbClr val="666666"/>
                </a:solidFill>
                <a:latin typeface="Courier"/>
              </a:rPr>
              <a:t>();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also we can add main method to run our library functions. If we run this file its process main function</a:t>
            </a:r>
          </a:p>
        </p:txBody>
      </p:sp>
      <p:pic>
        <p:nvPicPr>
          <p:cNvPr descr="fig:  assets/2021-10-24-10-17-0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810000" y="266700"/>
            <a:ext cx="46228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Name static library project</a:t>
            </a:r>
          </a:p>
        </p:txBody>
      </p:sp>
      <p:pic>
        <p:nvPicPr>
          <p:cNvPr descr="fig:  assets/2021-10-23-14-33-51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244600"/>
            <a:ext cx="5105400" cy="3365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can see output from console as below</a:t>
            </a:r>
          </a:p>
        </p:txBody>
      </p:sp>
      <p:pic>
        <p:nvPicPr>
          <p:cNvPr descr="fig:  assets/2021-10-24-10-16-44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330200"/>
            <a:ext cx="5105400" cy="5207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is no exe files java runtime environment run class files but we can export this as an executable.</a:t>
            </a:r>
          </a:p>
        </p:txBody>
      </p:sp>
      <p:pic>
        <p:nvPicPr>
          <p:cNvPr descr="fig:  assets/2021-10-24-10-19-3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59300" y="266700"/>
            <a:ext cx="31242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Java-&gt;Runnable JAR File</a:t>
            </a:r>
          </a:p>
        </p:txBody>
      </p:sp>
      <p:pic>
        <p:nvPicPr>
          <p:cNvPr descr="fig:  assets/2021-10-24-10-20-3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66700"/>
            <a:ext cx="51054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click next and set output path for jar file</a:t>
            </a:r>
          </a:p>
        </p:txBody>
      </p:sp>
      <p:pic>
        <p:nvPicPr>
          <p:cNvPr descr="fig:  assets/2021-10-24-10-22-0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69900"/>
            <a:ext cx="5105400" cy="4940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our project has several external dependecy then we can extract this required files (jar, so, dll) in seperated folder or we can combine them and generate a single executable jar</a:t>
            </a:r>
          </a:p>
          <a:p>
            <a:pPr lvl="0" indent="0" marL="0">
              <a:buNone/>
            </a:pPr>
            <a:r>
              <a:rPr/>
              <a:t>Lets pack everthing together, Select launch configuration that has main function</a:t>
            </a:r>
          </a:p>
        </p:txBody>
      </p:sp>
      <p:pic>
        <p:nvPicPr>
          <p:cNvPr descr="fig:  assets/2021-10-24-10-25-3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606800" y="266700"/>
            <a:ext cx="50292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 of this operation we will have the following jar that we can by click</a:t>
            </a:r>
          </a:p>
        </p:txBody>
      </p:sp>
      <p:pic>
        <p:nvPicPr>
          <p:cNvPr descr="fig:  assets/2021-10-24-10-26-22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638300"/>
            <a:ext cx="5105400" cy="2578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you click application if cannot run then try command line to see problem</a:t>
            </a:r>
          </a:p>
          <a:p>
            <a:pPr lvl="0" indent="0" marL="0">
              <a:buNone/>
            </a:pPr>
            <a:r>
              <a:rPr/>
              <a:t>enter jar folder and run the following command</a:t>
            </a:r>
          </a:p>
          <a:p>
            <a:pPr lvl="0" indent="0">
              <a:buNone/>
            </a:pPr>
            <a:r>
              <a:rPr>
                <a:latin typeface="Courier"/>
              </a:rPr>
              <a:t>java -jar JavaSampleLibExecutable.jar</a:t>
            </a:r>
          </a:p>
        </p:txBody>
      </p:sp>
      <p:pic>
        <p:nvPicPr>
          <p:cNvPr descr="fig:  assets/2021-10-24-10-28-3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235200"/>
            <a:ext cx="5105400" cy="1397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height:200px</a:t>
            </a:r>
          </a:p>
        </p:txBody>
      </p:sp>
    </p:spTree>
  </p:cSld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 my case eclipse build JDK is newer than that I installed and set for my OS</a:t>
            </a:r>
          </a:p>
          <a:p>
            <a:pPr lvl="0" indent="0" marL="0">
              <a:buNone/>
            </a:pPr>
            <a:r>
              <a:rPr/>
              <a:t>If we check version we can see problem Java version 1.8.0_231</a:t>
            </a:r>
          </a:p>
        </p:txBody>
      </p:sp>
      <p:pic>
        <p:nvPicPr>
          <p:cNvPr descr="fig:  assets/2021-10-24-10-30-21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565400"/>
            <a:ext cx="5105400" cy="74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height:100px</a:t>
            </a:r>
          </a:p>
        </p:txBody>
      </p:sp>
    </p:spTree>
  </p:cSld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can found installed and builded JDK for our application from Eclipse setting</a:t>
            </a:r>
          </a:p>
        </p:txBody>
      </p:sp>
      <p:pic>
        <p:nvPicPr>
          <p:cNvPr descr="fig:  assets/2021-10-24-10-32-2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698500"/>
            <a:ext cx="5105400" cy="4470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environments</a:t>
            </a:r>
          </a:p>
        </p:txBody>
      </p:sp>
      <p:pic>
        <p:nvPicPr>
          <p:cNvPr descr="fig:  assets/2021-10-24-10-32-5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003300"/>
            <a:ext cx="5105400" cy="3860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Default configuration come with C++ project types and setting</a:t>
            </a:r>
          </a:p>
        </p:txBody>
      </p:sp>
      <p:pic>
        <p:nvPicPr>
          <p:cNvPr descr="fig:  assets/2021-10-23-14-35-3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241800" y="266700"/>
            <a:ext cx="37592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installed JRE or JDK</a:t>
            </a:r>
          </a:p>
        </p:txBody>
      </p:sp>
      <p:pic>
        <p:nvPicPr>
          <p:cNvPr descr="fig:  assets/2021-10-24-10-33-2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889000"/>
            <a:ext cx="5105400" cy="408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can see installed JRE or JDK home</a:t>
            </a:r>
          </a:p>
          <a:p>
            <a:pPr lvl="0" indent="0">
              <a:buNone/>
            </a:pPr>
            <a:r>
              <a:rPr>
                <a:latin typeface="Courier"/>
              </a:rPr>
              <a:t>C:\Program Files\Java\jdk-16.0.1</a:t>
            </a:r>
          </a:p>
        </p:txBody>
      </p:sp>
      <p:pic>
        <p:nvPicPr>
          <p:cNvPr descr="fig:  assets/2021-10-24-10-33-4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342900"/>
            <a:ext cx="5105400" cy="518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Open system environment to fix this problem</a:t>
            </a:r>
          </a:p>
        </p:txBody>
      </p:sp>
      <p:pic>
        <p:nvPicPr>
          <p:cNvPr descr="fig:  assets/2021-10-24-10-34-2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84700" y="266700"/>
            <a:ext cx="30734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0-34-49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19400" y="1600200"/>
            <a:ext cx="3517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user settings first</a:t>
            </a:r>
          </a:p>
        </p:txBody>
      </p:sp>
      <p:pic>
        <p:nvPicPr>
          <p:cNvPr descr="fig:  assets/2021-10-24-10-35-2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95300"/>
            <a:ext cx="51054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0-35-4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51100" y="1600200"/>
            <a:ext cx="4241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system settings</a:t>
            </a:r>
          </a:p>
        </p:txBody>
      </p:sp>
      <p:pic>
        <p:nvPicPr>
          <p:cNvPr descr="fig:  assets/2021-10-24-10-36-14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600200"/>
            <a:ext cx="5105400" cy="2654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0-36-3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01900" y="1600200"/>
            <a:ext cx="4140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will move up the JDK 16 configuration then command line will run first java</a:t>
            </a:r>
          </a:p>
        </p:txBody>
      </p:sp>
      <p:pic>
        <p:nvPicPr>
          <p:cNvPr descr="fig:  assets/2021-10-24-10-37-22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508000"/>
            <a:ext cx="5105400" cy="4851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Also in system setting check JAVA_HOME</a:t>
            </a:r>
          </a:p>
        </p:txBody>
      </p:sp>
      <p:pic>
        <p:nvPicPr>
          <p:cNvPr descr="fig:  assets/2021-10-24-10-37-5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222500"/>
            <a:ext cx="5105400" cy="142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 the c-sample-lib.cpp you will sample function</a:t>
            </a:r>
          </a:p>
          <a:p>
            <a:pPr lvl="0" indent="0">
              <a:buNone/>
            </a:pP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fncsamplelib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this settings close current command line and open new one</a:t>
            </a:r>
          </a:p>
          <a:p>
            <a:pPr lvl="0" indent="0" marL="0">
              <a:buNone/>
            </a:pPr>
            <a:r>
              <a:rPr/>
              <a:t>write</a:t>
            </a:r>
          </a:p>
          <a:p>
            <a:pPr lvl="0" indent="0">
              <a:buNone/>
            </a:pPr>
            <a:r>
              <a:rPr>
                <a:latin typeface="Courier"/>
              </a:rPr>
              <a:t>java --version</a:t>
            </a:r>
          </a:p>
          <a:p>
            <a:pPr lvl="0" indent="0" marL="0">
              <a:buNone/>
            </a:pPr>
            <a:r>
              <a:rPr/>
              <a:t>if you see java version updated and 16.0.1 then settings are correct</a:t>
            </a:r>
          </a:p>
        </p:txBody>
      </p:sp>
      <p:pic>
        <p:nvPicPr>
          <p:cNvPr descr="fig:  assets/2021-10-24-10-39-39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082800"/>
            <a:ext cx="5105400" cy="1714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and now if we enter and run application as follow we will see output</a:t>
            </a:r>
          </a:p>
        </p:txBody>
      </p:sp>
      <p:pic>
        <p:nvPicPr>
          <p:cNvPr descr="fig:  assets/2021-10-24-10-40-31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286000"/>
            <a:ext cx="5105400" cy="1308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But when you click this jar its not running as you see so we have options to provide a clickable application there</a:t>
            </a:r>
          </a:p>
          <a:p>
            <a:pPr lvl="0" indent="0" marL="0">
              <a:buNone/>
            </a:pPr>
            <a:r>
              <a:rPr/>
              <a:t>Launch4j is an option here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Launch4j - Cross-platform Java executable wrapper</a:t>
            </a:r>
          </a:p>
        </p:txBody>
      </p:sp>
      <p:pic>
        <p:nvPicPr>
          <p:cNvPr descr="fig:  http://launch4j.sourceforge.net/launch4j-use.gif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241800" y="266700"/>
            <a:ext cx="37719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How to use Launch4</a:t>
            </a:r>
          </a:p>
        </p:txBody>
      </p:sp>
    </p:spTree>
  </p:cSld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can watch this tutorial also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How to convert jar to exe using Launch4J Full explanation - YouTube</a:t>
            </a:r>
          </a:p>
        </p:txBody>
      </p:sp>
    </p:spTree>
  </p:cSld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Download and install launch4j and open application</a:t>
            </a:r>
          </a:p>
        </p:txBody>
      </p:sp>
      <p:pic>
        <p:nvPicPr>
          <p:cNvPr descr="fig:  assets/2021-10-24-11-24-1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209800"/>
            <a:ext cx="5105400" cy="146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height:200px</a:t>
            </a:r>
          </a:p>
        </p:txBody>
      </p:sp>
    </p:spTree>
  </p:cSld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configure your application settings similar to below select jar file and exe output path</a:t>
            </a:r>
          </a:p>
        </p:txBody>
      </p:sp>
      <p:pic>
        <p:nvPicPr>
          <p:cNvPr descr="fig:  assets/2021-10-24-11-24-4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14400"/>
            <a:ext cx="5105400" cy="4038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can customize main class if have multiple main class</a:t>
            </a:r>
          </a:p>
        </p:txBody>
      </p:sp>
      <p:pic>
        <p:nvPicPr>
          <p:cNvPr descr="fig:  assets/2021-10-24-11-25-22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14400"/>
            <a:ext cx="5105400" cy="4038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console from setting for this application</a:t>
            </a:r>
          </a:p>
        </p:txBody>
      </p:sp>
      <p:pic>
        <p:nvPicPr>
          <p:cNvPr descr="fig:  assets/2021-10-24-11-25-4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27100"/>
            <a:ext cx="5105400" cy="4025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can provide a single running application, this setting avoid to run multiple instances</a:t>
            </a:r>
          </a:p>
        </p:txBody>
      </p:sp>
      <p:pic>
        <p:nvPicPr>
          <p:cNvPr descr="fig:  assets/2021-10-24-11-26-3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14400"/>
            <a:ext cx="5105400" cy="4038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need to set runtime environment versions</a:t>
            </a:r>
          </a:p>
        </p:txBody>
      </p:sp>
      <p:pic>
        <p:nvPicPr>
          <p:cNvPr descr="fig:  assets/2021-10-24-11-27-01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27100"/>
            <a:ext cx="5105400" cy="4025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Delete pch.h and pch.c files. Also disable use precompiled header settings from configurations and change to “Not Using Precomplied Headers”, also you can delete precomplied Header File.</a:t>
            </a:r>
          </a:p>
        </p:txBody>
      </p:sp>
      <p:pic>
        <p:nvPicPr>
          <p:cNvPr descr="fig:  assets/2021-10-23-14-45-5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55700"/>
            <a:ext cx="5105400" cy="354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can set system parameters before running application</a:t>
            </a:r>
          </a:p>
        </p:txBody>
      </p:sp>
      <p:pic>
        <p:nvPicPr>
          <p:cNvPr descr="fig:  assets/2021-10-24-11-27-3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14400"/>
            <a:ext cx="5105400" cy="4025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with splash screen you can show a splash screen image for your application</a:t>
            </a:r>
          </a:p>
        </p:txBody>
      </p:sp>
      <p:pic>
        <p:nvPicPr>
          <p:cNvPr descr="fig:  assets/2021-10-24-11-28-0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01700"/>
            <a:ext cx="5105400" cy="4051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File attributes such as version product information is configured from version info tab</a:t>
            </a:r>
          </a:p>
        </p:txBody>
      </p:sp>
      <p:pic>
        <p:nvPicPr>
          <p:cNvPr descr="fig:  assets/2021-10-24-11-28-4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14400"/>
            <a:ext cx="5105400" cy="4038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your application runtime condition has an error then you can show this customized messages also</a:t>
            </a:r>
          </a:p>
        </p:txBody>
      </p:sp>
      <p:pic>
        <p:nvPicPr>
          <p:cNvPr descr="fig:  assets/2021-10-24-11-29-21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39800"/>
            <a:ext cx="5105400" cy="400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with this options save configuration file xml</a:t>
            </a:r>
          </a:p>
        </p:txBody>
      </p:sp>
      <p:pic>
        <p:nvPicPr>
          <p:cNvPr descr="fig:  assets/2021-10-24-11-30-1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778000"/>
            <a:ext cx="5105400" cy="2298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and compile settings</a:t>
            </a:r>
          </a:p>
        </p:txBody>
      </p:sp>
      <p:pic>
        <p:nvPicPr>
          <p:cNvPr descr="fig:  assets/2021-10-24-11-31-0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739900"/>
            <a:ext cx="5105400" cy="2387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will see generated output file in log screen</a:t>
            </a:r>
          </a:p>
          <a:p>
            <a:pPr lvl="0" indent="0">
              <a:buNone/>
            </a:pPr>
            <a:r>
              <a:rPr>
                <a:latin typeface="Courier"/>
              </a:rPr>
              <a:t>Compiling resources
Linking
Wrapping
WARNING: Sign the executable to minimize antivirus false positives or use launching instead of wrapping.
Successfully created C:\Users\ugur.coruh\Desktop\java-export-sample\JavaSampleLibExecutable.exe</a:t>
            </a:r>
          </a:p>
        </p:txBody>
      </p:sp>
    </p:spTree>
  </p:cSld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we can run exe by click</a:t>
            </a:r>
          </a:p>
        </p:txBody>
      </p:sp>
      <p:pic>
        <p:nvPicPr>
          <p:cNvPr descr="fig:  assets/2021-10-24-11-32-0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511300"/>
            <a:ext cx="5105400" cy="2832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height:300px</a:t>
            </a:r>
          </a:p>
        </p:txBody>
      </p:sp>
    </p:spTree>
  </p:cSld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1-32-21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667000"/>
            <a:ext cx="8229600" cy="187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height:200px</a:t>
            </a:r>
          </a:p>
        </p:txBody>
      </p:sp>
    </p:spTree>
  </p:cSld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another option here adding a bat file to run current jar file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Customize library header name and update “framework.h” to “samplelib.h”</a:t>
            </a:r>
          </a:p>
          <a:p>
            <a:pPr lvl="0" indent="0" marL="0">
              <a:buNone/>
            </a:pPr>
            <a:r>
              <a:rPr/>
              <a:t>Insert your functions inside the c-sample-lib.c and update header files also.</a:t>
            </a:r>
          </a:p>
          <a:p>
            <a:pPr lvl="0" indent="0">
              <a:buNone/>
            </a:pPr>
            <a:r>
              <a:rPr i="1">
                <a:solidFill>
                  <a:srgbClr val="60A0B0"/>
                </a:solidFill>
                <a:latin typeface="Courier"/>
              </a:rPr>
              <a:t>// c-sample-lib.cpp : Defines the functions for the static library.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</a:t>
            </a:r>
            <a:br/>
            <a:br/>
            <a:r>
              <a:rPr>
                <a:solidFill>
                  <a:srgbClr val="BC7A00"/>
                </a:solidFill>
                <a:latin typeface="Courier"/>
              </a:rPr>
              <a:t>#include </a:t>
            </a:r>
            <a:r>
              <a:rPr>
                <a:latin typeface="Courier"/>
              </a:rPr>
              <a:t>"samplelib.h"</a:t>
            </a:r>
            <a:br/>
            <a:r>
              <a:rPr>
                <a:solidFill>
                  <a:srgbClr val="BC7A00"/>
                </a:solidFill>
                <a:latin typeface="Courier"/>
              </a:rPr>
              <a:t>#include </a:t>
            </a:r>
            <a:r>
              <a:rPr>
                <a:latin typeface="Courier"/>
              </a:rPr>
              <a:t>"stdio.h"</a:t>
            </a:r>
            <a:br/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&lt;summary&gt;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&lt;/summary&gt;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&lt;param</a:t>
            </a:r>
            <a:r>
              <a:rPr>
                <a:solidFill>
                  <a:srgbClr val="007020"/>
                </a:solidFill>
                <a:latin typeface="Courier"/>
              </a:rPr>
              <a:t> name=</a:t>
            </a:r>
            <a:r>
              <a:rPr>
                <a:solidFill>
                  <a:srgbClr val="902000"/>
                </a:solidFill>
                <a:latin typeface="Courier"/>
              </a:rPr>
              <a:t>"name"</a:t>
            </a:r>
            <a:r>
              <a:rPr b="1">
                <a:solidFill>
                  <a:srgbClr val="007020"/>
                </a:solidFill>
                <a:latin typeface="Courier"/>
              </a:rPr>
              <a:t>&gt;&lt;/param&gt;</a:t>
            </a:r>
            <a:br/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sayHelloTo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char</a:t>
            </a:r>
            <a:r>
              <a:rPr>
                <a:solidFill>
                  <a:srgbClr val="666666"/>
                </a:solidFill>
                <a:latin typeface="Courier"/>
              </a:rPr>
              <a:t>*</a:t>
            </a:r>
            <a:r>
              <a:rPr>
                <a:latin typeface="Courier"/>
              </a:rPr>
              <a:t> name</a:t>
            </a:r>
            <a:r>
              <a:rPr>
                <a:solidFill>
                  <a:srgbClr val="666666"/>
                </a:solidFill>
                <a:latin typeface="Courier"/>
              </a:rPr>
              <a:t>){</a:t>
            </a:r>
            <a:br/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name </a:t>
            </a:r>
            <a:r>
              <a:rPr>
                <a:solidFill>
                  <a:srgbClr val="666666"/>
                </a:solidFill>
                <a:latin typeface="Courier"/>
              </a:rPr>
              <a:t>!=</a:t>
            </a:r>
            <a:r>
              <a:rPr>
                <a:latin typeface="Courier"/>
              </a:rPr>
              <a:t> NULL</a:t>
            </a:r>
            <a:r>
              <a:rPr>
                <a:solidFill>
                  <a:srgbClr val="666666"/>
                </a:solidFill>
                <a:latin typeface="Courier"/>
              </a:rPr>
              <a:t>){</a:t>
            </a:r>
            <a:br/>
            <a:r>
              <a:rPr>
                <a:latin typeface="Courier"/>
              </a:rPr>
              <a:t>        printf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"Hello %s \n"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name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else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printf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"Hello There\n"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&lt;summary&gt;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&lt;/summary&gt;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&lt;param</a:t>
            </a:r>
            <a:r>
              <a:rPr>
                <a:solidFill>
                  <a:srgbClr val="007020"/>
                </a:solidFill>
                <a:latin typeface="Courier"/>
              </a:rPr>
              <a:t> name=</a:t>
            </a:r>
            <a:r>
              <a:rPr>
                <a:solidFill>
                  <a:srgbClr val="902000"/>
                </a:solidFill>
                <a:latin typeface="Courier"/>
              </a:rPr>
              <a:t>"a"</a:t>
            </a:r>
            <a:r>
              <a:rPr b="1">
                <a:solidFill>
                  <a:srgbClr val="007020"/>
                </a:solidFill>
                <a:latin typeface="Courier"/>
              </a:rPr>
              <a:t>&gt;&lt;/param&gt;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&lt;param</a:t>
            </a:r>
            <a:r>
              <a:rPr>
                <a:solidFill>
                  <a:srgbClr val="007020"/>
                </a:solidFill>
                <a:latin typeface="Courier"/>
              </a:rPr>
              <a:t> name=</a:t>
            </a:r>
            <a:r>
              <a:rPr>
                <a:solidFill>
                  <a:srgbClr val="902000"/>
                </a:solidFill>
                <a:latin typeface="Courier"/>
              </a:rPr>
              <a:t>"b"</a:t>
            </a:r>
            <a:r>
              <a:rPr b="1">
                <a:solidFill>
                  <a:srgbClr val="007020"/>
                </a:solidFill>
                <a:latin typeface="Courier"/>
              </a:rPr>
              <a:t>&gt;&lt;/param&gt;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&lt;returns&gt;&lt;/returns&gt;</a:t>
            </a:r>
            <a:br/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a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b</a:t>
            </a:r>
            <a:r>
              <a:rPr>
                <a:solidFill>
                  <a:srgbClr val="666666"/>
                </a:solidFill>
                <a:latin typeface="Courier"/>
              </a:rPr>
              <a:t>){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c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c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a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r>
              <a:rPr>
                <a:latin typeface="Courier"/>
              </a:rPr>
              <a:t> b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c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JavaSampleLibExecutable.bat</a:t>
            </a:r>
          </a:p>
          <a:p>
            <a:pPr lvl="0" indent="0">
              <a:buNone/>
            </a:pPr>
            <a:r>
              <a:rPr>
                <a:latin typeface="Courier"/>
              </a:rPr>
              <a:t>java -jar JavaSampleLibExecutable.jar</a:t>
            </a:r>
          </a:p>
        </p:txBody>
      </p:sp>
      <p:pic>
        <p:nvPicPr>
          <p:cNvPr descr="fig:  assets/2021-10-24-11-34-1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219200"/>
            <a:ext cx="5105400" cy="3441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height:200px</a:t>
            </a:r>
          </a:p>
        </p:txBody>
      </p:sp>
    </p:spTree>
  </p:cSld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we click bat file then we will automate command line task for current jar file</a:t>
            </a:r>
          </a:p>
        </p:txBody>
      </p:sp>
      <p:pic>
        <p:nvPicPr>
          <p:cNvPr descr="fig:  assets/2021-10-24-11-34-5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286000"/>
            <a:ext cx="5105400" cy="129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height:200px</a:t>
            </a:r>
          </a:p>
        </p:txBody>
      </p:sp>
    </p:spTree>
  </p:cSld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return back to our java library and create another console application that use library functions</a:t>
            </a:r>
          </a:p>
        </p:txBody>
      </p:sp>
      <p:pic>
        <p:nvPicPr>
          <p:cNvPr descr="fig:  assets/2021-10-24-14-09-5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041400"/>
            <a:ext cx="5105400" cy="3784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4-13-5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52700" y="1600200"/>
            <a:ext cx="4025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4-19-22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40000" y="1600200"/>
            <a:ext cx="40513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can set libraries in this step from but our library should exported for our solution</a:t>
            </a:r>
          </a:p>
        </p:txBody>
      </p:sp>
      <p:pic>
        <p:nvPicPr>
          <p:cNvPr descr="fig:  assets/2021-10-24-14-20-12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06400"/>
            <a:ext cx="5105400" cy="5041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Add External JARs…</a:t>
            </a:r>
          </a:p>
        </p:txBody>
      </p:sp>
      <p:pic>
        <p:nvPicPr>
          <p:cNvPr descr="fig:  assets/2021-10-24-14-20-2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349500"/>
            <a:ext cx="5105400" cy="1168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height:200px</a:t>
            </a:r>
          </a:p>
        </p:txBody>
      </p:sp>
    </p:spTree>
  </p:cSld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Open Exported jar folder and select</a:t>
            </a:r>
          </a:p>
        </p:txBody>
      </p:sp>
      <p:pic>
        <p:nvPicPr>
          <p:cNvPr descr="fig:  assets/2021-10-24-14-20-4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803400"/>
            <a:ext cx="5105400" cy="2260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Or we can select by Add jar from current workspace</a:t>
            </a:r>
          </a:p>
        </p:txBody>
      </p:sp>
      <p:pic>
        <p:nvPicPr>
          <p:cNvPr descr="fig:  assets/2021-10-24-14-22-22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209800"/>
            <a:ext cx="5105400" cy="143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height:200px</a:t>
            </a:r>
          </a:p>
        </p:txBody>
      </p:sp>
    </p:spTree>
  </p:cSld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4-22-1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600200"/>
            <a:ext cx="3390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height:200px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also update samplelib.h</a:t>
            </a:r>
          </a:p>
          <a:p>
            <a:pPr lvl="0" indent="0">
              <a:buNone/>
            </a:pPr>
            <a:r>
              <a:rPr>
                <a:solidFill>
                  <a:srgbClr val="BC7A00"/>
                </a:solidFill>
                <a:latin typeface="Courier"/>
              </a:rPr>
              <a:t>#pragma once</a:t>
            </a:r>
            <a:br/>
            <a:br/>
            <a:r>
              <a:rPr>
                <a:solidFill>
                  <a:srgbClr val="BC7A00"/>
                </a:solidFill>
                <a:latin typeface="Courier"/>
              </a:rPr>
              <a:t>#define WIN32_LEAN_AND_MEAN             </a:t>
            </a:r>
            <a:r>
              <a:rPr i="1">
                <a:solidFill>
                  <a:srgbClr val="60A0B0"/>
                </a:solidFill>
                <a:latin typeface="Courier"/>
              </a:rPr>
              <a:t>// Exclude rarely-used stuff from Windows headers</a:t>
            </a:r>
            <a:br/>
            <a:br/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sayHelloTo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char</a:t>
            </a:r>
            <a:r>
              <a:rPr>
                <a:solidFill>
                  <a:srgbClr val="666666"/>
                </a:solidFill>
                <a:latin typeface="Courier"/>
              </a:rPr>
              <a:t>*</a:t>
            </a:r>
            <a:r>
              <a:rPr>
                <a:latin typeface="Courier"/>
              </a:rPr>
              <a:t> name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a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b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</a:p>
        </p:txBody>
      </p:sp>
    </p:spTree>
  </p:cSld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but in this step I won’t add anything I’ll add references later</a:t>
            </a:r>
          </a:p>
        </p:txBody>
      </p:sp>
      <p:pic>
        <p:nvPicPr>
          <p:cNvPr descr="fig:  assets/2021-10-24-14-23-12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31800"/>
            <a:ext cx="5105400" cy="5016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will have the following project</a:t>
            </a:r>
          </a:p>
        </p:txBody>
      </p:sp>
      <p:pic>
        <p:nvPicPr>
          <p:cNvPr descr="fig:  assets/2021-10-24-14-24-04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800100"/>
            <a:ext cx="5105400" cy="4279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lets create a package</a:t>
            </a:r>
          </a:p>
        </p:txBody>
      </p:sp>
      <p:pic>
        <p:nvPicPr>
          <p:cNvPr descr="fig:  assets/2021-10-24-14-24-3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943100"/>
            <a:ext cx="5105400" cy="198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4-24-54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01900" y="1600200"/>
            <a:ext cx="4127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and lets create a main class for our application</a:t>
            </a:r>
          </a:p>
        </p:txBody>
      </p:sp>
      <p:pic>
        <p:nvPicPr>
          <p:cNvPr descr="fig:  assets/2021-10-24-14-25-2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006600"/>
            <a:ext cx="5105400" cy="184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create main function</a:t>
            </a:r>
          </a:p>
        </p:txBody>
      </p:sp>
      <p:pic>
        <p:nvPicPr>
          <p:cNvPr descr="fig:  assets/2021-10-24-14-26-0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886200" y="266700"/>
            <a:ext cx="44704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4-26-5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616200"/>
            <a:ext cx="8229600" cy="1968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right click to project and add reference</a:t>
            </a:r>
          </a:p>
        </p:txBody>
      </p:sp>
      <p:pic>
        <p:nvPicPr>
          <p:cNvPr descr="fig:  assets/2021-10-24-14-27-51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054100"/>
            <a:ext cx="5105400" cy="375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can enter same configurations from project properties</a:t>
            </a:r>
          </a:p>
        </p:txBody>
      </p:sp>
      <p:pic>
        <p:nvPicPr>
          <p:cNvPr descr="fig:  assets/2021-10-24-14-28-3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422400"/>
            <a:ext cx="51054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Lets export our library as a JAR file and then add to our classpath</a:t>
            </a:r>
          </a:p>
        </p:txBody>
      </p:sp>
      <p:pic>
        <p:nvPicPr>
          <p:cNvPr descr="fig:  assets/2021-10-24-14-30-3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571500"/>
            <a:ext cx="5105400" cy="4724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you check configuration you will see that for C complier we are using Microsoft Environment and Toolkits</a:t>
            </a:r>
          </a:p>
        </p:txBody>
      </p:sp>
      <p:pic>
        <p:nvPicPr>
          <p:cNvPr descr="fig:  assets/2021-10-23-15-58-0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651000"/>
            <a:ext cx="5105400" cy="2578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JAR file</a:t>
            </a:r>
          </a:p>
        </p:txBody>
      </p:sp>
      <p:pic>
        <p:nvPicPr>
          <p:cNvPr descr="fig:  assets/2021-10-24-14-30-5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94100" y="266700"/>
            <a:ext cx="50419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configured output as</a:t>
            </a:r>
          </a:p>
          <a:p>
            <a:pPr lvl="0" indent="0">
              <a:buNone/>
            </a:pPr>
            <a:r>
              <a:rPr>
                <a:latin typeface="Courier"/>
              </a:rPr>
              <a:t>C:\Users\ugur.coruh\Desktop\java-export-sample\JavaSampleLib.jar</a:t>
            </a:r>
          </a:p>
        </p:txBody>
      </p:sp>
      <p:pic>
        <p:nvPicPr>
          <p:cNvPr descr="fig:  assets/2021-10-24-14-31-54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886200" y="266700"/>
            <a:ext cx="44831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4-32-3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600200"/>
            <a:ext cx="3390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4-33-0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600200"/>
            <a:ext cx="3390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 the same export folder now we have JavaSampleLib.jar</a:t>
            </a:r>
          </a:p>
        </p:txBody>
      </p:sp>
      <p:pic>
        <p:nvPicPr>
          <p:cNvPr descr="fig:  assets/2021-10-24-14-33-54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4986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return back to java-sample-app and then add this jar file to our project</a:t>
            </a:r>
          </a:p>
          <a:p>
            <a:pPr lvl="0" indent="0" marL="0">
              <a:buNone/>
            </a:pPr>
            <a:r>
              <a:rPr/>
              <a:t>Build Path-&gt;Add External Archives</a:t>
            </a:r>
          </a:p>
        </p:txBody>
      </p:sp>
      <p:pic>
        <p:nvPicPr>
          <p:cNvPr descr="fig:  assets/2021-10-24-14-34-39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863600"/>
            <a:ext cx="5105400" cy="414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will see its added to reference libraries</a:t>
            </a:r>
          </a:p>
        </p:txBody>
      </p:sp>
      <p:pic>
        <p:nvPicPr>
          <p:cNvPr descr="fig:  assets/2021-10-24-14-35-3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600200"/>
            <a:ext cx="5105400" cy="2654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 our JavaSampleApp.java we can use the following source codes</a:t>
            </a:r>
          </a:p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package</a:t>
            </a:r>
            <a:r>
              <a:rPr>
                <a:latin typeface="Courier"/>
              </a:rPr>
              <a:t> ce103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java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io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IOException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JavaSampleApp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main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String</a:t>
            </a:r>
            <a:r>
              <a:rPr>
                <a:solidFill>
                  <a:srgbClr val="666666"/>
                </a:solidFill>
                <a:latin typeface="Courier"/>
              </a:rPr>
              <a:t>[]</a:t>
            </a:r>
            <a:r>
              <a:rPr>
                <a:latin typeface="Courier"/>
              </a:rPr>
              <a:t> args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 i="1">
                <a:solidFill>
                  <a:srgbClr val="60A0B0"/>
                </a:solidFill>
                <a:latin typeface="Courier"/>
              </a:rPr>
              <a:t>// </a:t>
            </a:r>
            <a:r>
              <a:rPr b="1">
                <a:solidFill>
                  <a:srgbClr val="FF0000"/>
                </a:solidFill>
                <a:latin typeface="Courier"/>
              </a:rPr>
              <a:t>TODO</a:t>
            </a:r>
            <a:r>
              <a:rPr i="1">
                <a:solidFill>
                  <a:srgbClr val="60A0B0"/>
                </a:solidFill>
                <a:latin typeface="Courier"/>
              </a:rPr>
              <a:t> Auto-generated method stub</a:t>
            </a:r>
            <a:br/>
            <a:br/>
            <a:r>
              <a:rPr>
                <a:latin typeface="Courier"/>
              </a:rPr>
              <a:t>        System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out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println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"Hello World!"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br/>
            <a:r>
              <a:rPr>
                <a:latin typeface="Courier"/>
              </a:rPr>
              <a:t>        JavaSampleLib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sayHelloTo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"Computer"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result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JavaSampleLib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System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out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println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"Results is"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r>
              <a:rPr>
                <a:latin typeface="Courier"/>
              </a:rPr>
              <a:t> result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System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out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printf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"Results is %d \n"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result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br/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try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System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in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read</a:t>
            </a:r>
            <a:r>
              <a:rPr>
                <a:solidFill>
                  <a:srgbClr val="666666"/>
                </a:solidFill>
                <a:latin typeface="Courier"/>
              </a:rPr>
              <a:t>();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catch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IOException e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</a:t>
            </a:r>
            <a:r>
              <a:rPr i="1">
                <a:solidFill>
                  <a:srgbClr val="60A0B0"/>
                </a:solidFill>
                <a:latin typeface="Courier"/>
              </a:rPr>
              <a:t>// </a:t>
            </a:r>
            <a:r>
              <a:rPr b="1">
                <a:solidFill>
                  <a:srgbClr val="FF0000"/>
                </a:solidFill>
                <a:latin typeface="Courier"/>
              </a:rPr>
              <a:t>TODO</a:t>
            </a:r>
            <a:r>
              <a:rPr i="1">
                <a:solidFill>
                  <a:srgbClr val="60A0B0"/>
                </a:solidFill>
                <a:latin typeface="Courier"/>
              </a:rPr>
              <a:t> Auto-generated catch block</a:t>
            </a:r>
            <a:br/>
            <a:r>
              <a:rPr>
                <a:latin typeface="Courier"/>
              </a:rPr>
              <a:t>            e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printStackTrace</a:t>
            </a:r>
            <a:r>
              <a:rPr>
                <a:solidFill>
                  <a:srgbClr val="666666"/>
                </a:solidFill>
                <a:latin typeface="Courier"/>
              </a:rPr>
              <a:t>();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we run application we will see similar output</a:t>
            </a:r>
          </a:p>
        </p:txBody>
      </p:sp>
      <p:pic>
        <p:nvPicPr>
          <p:cNvPr descr="fig:  assets/2021-10-24-14-38-1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968500"/>
            <a:ext cx="5105400" cy="194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Lets export this application with its dependent library</a:t>
            </a:r>
          </a:p>
        </p:txBody>
      </p:sp>
      <p:pic>
        <p:nvPicPr>
          <p:cNvPr descr="fig:  assets/2021-10-24-14-39-0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835400" y="266700"/>
            <a:ext cx="45720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we can compile our library</a:t>
            </a:r>
          </a:p>
        </p:txBody>
      </p:sp>
      <p:pic>
        <p:nvPicPr>
          <p:cNvPr descr="fig:  assets/2021-10-23-15-59-1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838200"/>
            <a:ext cx="5105400" cy="4191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runnable jar</a:t>
            </a:r>
          </a:p>
        </p:txBody>
      </p:sp>
      <p:pic>
        <p:nvPicPr>
          <p:cNvPr descr="fig:  assets/2021-10-24-14-39-2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619500" y="266700"/>
            <a:ext cx="50038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Set Launch configuration and Export destination</a:t>
            </a:r>
          </a:p>
          <a:p>
            <a:pPr lvl="0" indent="0">
              <a:buNone/>
            </a:pPr>
            <a:r>
              <a:rPr>
                <a:latin typeface="Courier"/>
              </a:rPr>
              <a:t>C:\Users\ugur.coruh\Desktop\java-export-sample\JavaSampleAppSingle.jar</a:t>
            </a:r>
          </a:p>
        </p:txBody>
      </p:sp>
      <p:pic>
        <p:nvPicPr>
          <p:cNvPr descr="fig:  assets/2021-10-24-14-40-1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619500" y="266700"/>
            <a:ext cx="49911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 this option we will have single jar file</a:t>
            </a:r>
          </a:p>
          <a:p>
            <a:pPr lvl="0" indent="0" marL="0">
              <a:buNone/>
            </a:pPr>
            <a:r>
              <a:rPr/>
              <a:t>In the export folder we do not see reference libraries</a:t>
            </a:r>
          </a:p>
        </p:txBody>
      </p:sp>
      <p:pic>
        <p:nvPicPr>
          <p:cNvPr descr="fig:  assets/2021-10-24-14-42-02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257300"/>
            <a:ext cx="5105400" cy="3352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height:200px</a:t>
            </a:r>
          </a:p>
        </p:txBody>
      </p:sp>
    </p:spTree>
  </p:cSld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and we can run with command line</a:t>
            </a:r>
          </a:p>
        </p:txBody>
      </p:sp>
      <p:pic>
        <p:nvPicPr>
          <p:cNvPr descr="fig:  assets/2021-10-24-14-42-2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374900"/>
            <a:ext cx="5105400" cy="1117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height:200px</a:t>
            </a:r>
          </a:p>
        </p:txBody>
      </p:sp>
    </p:spTree>
  </p:cSld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only change copy required libraries setting and then give a new name for new jar file and export</a:t>
            </a:r>
          </a:p>
          <a:p>
            <a:pPr lvl="0" indent="0">
              <a:buNone/>
            </a:pPr>
            <a:r>
              <a:rPr>
                <a:latin typeface="Courier"/>
              </a:rPr>
              <a:t>C:\Users\ugur.coruh\Desktop\java-export-sample\JavaSampleAppMultiple.jar</a:t>
            </a:r>
          </a:p>
        </p:txBody>
      </p:sp>
      <p:pic>
        <p:nvPicPr>
          <p:cNvPr descr="fig:  assets/2021-10-24-14-43-1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44500"/>
            <a:ext cx="5105400" cy="4991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we have a folder that contains our libraries referenced</a:t>
            </a:r>
          </a:p>
        </p:txBody>
      </p:sp>
      <p:pic>
        <p:nvPicPr>
          <p:cNvPr descr="fig:  assets/2021-10-24-14-44-1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879600"/>
            <a:ext cx="5105400" cy="210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 this file we can find our library</a:t>
            </a:r>
          </a:p>
        </p:txBody>
      </p:sp>
      <p:pic>
        <p:nvPicPr>
          <p:cNvPr descr="fig:  assets/2021-10-24-14-44-4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574800"/>
            <a:ext cx="5105400" cy="2717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we test our application we will see it will work</a:t>
            </a:r>
          </a:p>
        </p:txBody>
      </p:sp>
      <p:pic>
        <p:nvPicPr>
          <p:cNvPr descr="fig:  assets/2021-10-24-14-45-3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527300"/>
            <a:ext cx="5105400" cy="812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height:200px</a:t>
            </a:r>
          </a:p>
        </p:txBody>
      </p:sp>
    </p:spTree>
  </p:cSld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we delete JavaSampleLib.jar and then try running application we will get error</a:t>
            </a:r>
          </a:p>
        </p:txBody>
      </p:sp>
      <p:pic>
        <p:nvPicPr>
          <p:cNvPr descr="fig:  assets/2021-10-24-14-46-4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527300"/>
            <a:ext cx="5105400" cy="812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height:200px</a:t>
            </a:r>
          </a:p>
        </p:txBody>
      </p:sp>
    </p:spTree>
  </p:cSld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Program Testing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CE103 Algorithms and Programming I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Week-4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Fall Semester, 2021-2022</a:t>
            </a:r>
          </a:p>
          <a:p>
            <a:pPr lvl="0" indent="0" marL="0">
              <a:buNone/>
            </a:pPr>
            <a:r>
              <a:rPr/>
              <a:t>Download </a:t>
            </a:r>
            <a:r>
              <a:rPr>
                <a:hlinkClick r:id="rId2"/>
              </a:rPr>
              <a:t>DOC</a:t>
            </a:r>
            <a:r>
              <a:rPr/>
              <a:t>, </a:t>
            </a:r>
            <a:r>
              <a:rPr>
                <a:hlinkClick r:id="rId3"/>
              </a:rPr>
              <a:t>SLIDE</a:t>
            </a:r>
            <a:r>
              <a:rPr/>
              <a:t>, </a:t>
            </a:r>
            <a:r>
              <a:rPr>
                <a:hlinkClick r:id="rId4"/>
              </a:rPr>
              <a:t>PPTX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can follow operation from output window</a:t>
            </a:r>
          </a:p>
        </p:txBody>
      </p:sp>
      <p:pic>
        <p:nvPicPr>
          <p:cNvPr descr="fig:  assets/2021-10-23-15-59-2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638300"/>
            <a:ext cx="5105400" cy="2590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Unit Test Development</a:t>
            </a:r>
          </a:p>
        </p:txBody>
      </p:sp>
    </p:spTree>
  </p:cSld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 Unit Tests</a:t>
            </a:r>
          </a:p>
        </p:txBody>
      </p:sp>
    </p:spTree>
  </p:cSld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Visual Studio Community Edition</a:t>
            </a:r>
          </a:p>
        </p:txBody>
      </p:sp>
    </p:spTree>
  </p:cSld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C++ Unit Tests</a:t>
            </a:r>
          </a:p>
        </p:txBody>
      </p:sp>
    </p:spTree>
  </p:cSld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Visual Studio Community Edition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C/C++ için birim testleri yazma - Visual Studio (Windows) | Microsoft Docs</a:t>
            </a:r>
          </a:p>
          <a:p>
            <a:pPr lvl="0" indent="0" marL="0">
              <a:buNone/>
            </a:pPr>
            <a:r>
              <a:rPr/>
              <a:t>Use cpp-sample-lib project and add</a:t>
            </a:r>
          </a:p>
        </p:txBody>
      </p:sp>
      <p:pic>
        <p:nvPicPr>
          <p:cNvPr descr="fig:  assets/2021-10-25-02-41-08-imag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568700" y="685800"/>
            <a:ext cx="5105400" cy="448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Native Unit Test</a:t>
            </a:r>
          </a:p>
        </p:txBody>
      </p:sp>
      <p:pic>
        <p:nvPicPr>
          <p:cNvPr descr="fig:  assets/2021-10-25-02-41-4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58900"/>
            <a:ext cx="51054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set project path and name</a:t>
            </a:r>
          </a:p>
        </p:txBody>
      </p:sp>
      <p:pic>
        <p:nvPicPr>
          <p:cNvPr descr="fig:  assets/2021-10-25-02-42-3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739900"/>
            <a:ext cx="5105400" cy="2374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will have cpp-sample-test project</a:t>
            </a:r>
          </a:p>
        </p:txBody>
      </p:sp>
      <p:pic>
        <p:nvPicPr>
          <p:cNvPr descr="fig:  assets/2021-10-25-02-42-54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558800"/>
            <a:ext cx="5105400" cy="4749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add library project from references</a:t>
            </a:r>
          </a:p>
        </p:txBody>
      </p:sp>
      <p:pic>
        <p:nvPicPr>
          <p:cNvPr descr="fig:  assets/2021-10-25-02-44-1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863600"/>
            <a:ext cx="5105400" cy="414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Add cpp-sample-lib to cpp-sample-test project</a:t>
            </a:r>
          </a:p>
        </p:txBody>
      </p:sp>
      <p:pic>
        <p:nvPicPr>
          <p:cNvPr descr="fig:  assets/2021-10-25-02-44-31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841500"/>
            <a:ext cx="5105400" cy="2184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 debug folder we will see our output</a:t>
            </a:r>
          </a:p>
        </p:txBody>
      </p:sp>
      <p:pic>
        <p:nvPicPr>
          <p:cNvPr descr="fig:  assets/2021-10-23-16-00-02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90600"/>
            <a:ext cx="5105400" cy="3886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cpp-sample-test.cpp</a:t>
            </a:r>
          </a:p>
          <a:p>
            <a:pPr lvl="0" indent="0">
              <a:buNone/>
            </a:pPr>
            <a:r>
              <a:rPr>
                <a:solidFill>
                  <a:srgbClr val="BC7A00"/>
                </a:solidFill>
                <a:latin typeface="Courier"/>
              </a:rPr>
              <a:t>#include </a:t>
            </a:r>
            <a:r>
              <a:rPr>
                <a:latin typeface="Courier"/>
              </a:rPr>
              <a:t>"pch.h"</a:t>
            </a:r>
            <a:br/>
            <a:r>
              <a:rPr>
                <a:solidFill>
                  <a:srgbClr val="BC7A00"/>
                </a:solidFill>
                <a:latin typeface="Courier"/>
              </a:rPr>
              <a:t>#include </a:t>
            </a:r>
            <a:r>
              <a:rPr>
                <a:latin typeface="Courier"/>
              </a:rPr>
              <a:t>"CppUnitTest.h"</a:t>
            </a:r>
            <a:br/>
            <a:r>
              <a:rPr>
                <a:solidFill>
                  <a:srgbClr val="BC7A00"/>
                </a:solidFill>
                <a:latin typeface="Courier"/>
              </a:rPr>
              <a:t>#include </a:t>
            </a:r>
            <a:r>
              <a:rPr>
                <a:latin typeface="Courier"/>
              </a:rPr>
              <a:t>"..\cpp-sample-lib\samplelib.h"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namespace</a:t>
            </a:r>
            <a:r>
              <a:rPr>
                <a:latin typeface="Courier"/>
              </a:rPr>
              <a:t> Microsoft</a:t>
            </a:r>
            <a:r>
              <a:rPr>
                <a:solidFill>
                  <a:srgbClr val="666666"/>
                </a:solidFill>
                <a:latin typeface="Courier"/>
              </a:rPr>
              <a:t>::</a:t>
            </a:r>
            <a:r>
              <a:rPr>
                <a:latin typeface="Courier"/>
              </a:rPr>
              <a:t>VisualStudio</a:t>
            </a:r>
            <a:r>
              <a:rPr>
                <a:solidFill>
                  <a:srgbClr val="666666"/>
                </a:solidFill>
                <a:latin typeface="Courier"/>
              </a:rPr>
              <a:t>::</a:t>
            </a:r>
            <a:r>
              <a:rPr>
                <a:latin typeface="Courier"/>
              </a:rPr>
              <a:t>CppUnitTestFramework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namespace</a:t>
            </a:r>
            <a:r>
              <a:rPr>
                <a:latin typeface="Courier"/>
              </a:rPr>
              <a:t> cppsampletest</a:t>
            </a:r>
            <a:br/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TEST_CLASS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cppsampletest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solidFill>
                  <a:srgbClr val="666666"/>
                </a:solidFill>
                <a:latin typeface="Courier"/>
              </a:rPr>
              <a:t>:</a:t>
            </a:r>
            <a:br/>
            <a:br/>
            <a:r>
              <a:rPr>
                <a:latin typeface="Courier"/>
              </a:rPr>
              <a:t>        TEST_METHOD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TestSumCorrect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Assert</a:t>
            </a:r>
            <a:r>
              <a:rPr>
                <a:solidFill>
                  <a:srgbClr val="666666"/>
                </a:solidFill>
                <a:latin typeface="Courier"/>
              </a:rPr>
              <a:t>::</a:t>
            </a:r>
            <a:r>
              <a:rPr>
                <a:latin typeface="Courier"/>
              </a:rPr>
              <a:t>AreEqual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9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));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    TEST_METHOD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TestSumInCorrect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Assert</a:t>
            </a:r>
            <a:r>
              <a:rPr>
                <a:solidFill>
                  <a:srgbClr val="666666"/>
                </a:solidFill>
                <a:latin typeface="Courier"/>
              </a:rPr>
              <a:t>::</a:t>
            </a:r>
            <a:r>
              <a:rPr>
                <a:latin typeface="Courier"/>
              </a:rPr>
              <a:t>AreEqual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10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));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};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5-02-54-2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67000" y="1600200"/>
            <a:ext cx="3822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C# Unit Tests</a:t>
            </a:r>
          </a:p>
        </p:txBody>
      </p:sp>
    </p:spTree>
  </p:cSld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Visual Studio Community Edition (MSTestV2+.Net)</a:t>
            </a:r>
          </a:p>
          <a:p>
            <a:pPr lvl="0" indent="0" marL="0">
              <a:buNone/>
            </a:pPr>
            <a:r>
              <a:rPr/>
              <a:t>Install extension fine code coverage</a:t>
            </a:r>
          </a:p>
          <a:p>
            <a:pPr lvl="0" indent="0" marL="0">
              <a:buNone/>
            </a:pPr>
            <a:r>
              <a:rPr/>
              <a:t>https://marketplace.visualstudio.com/items?itemName=FortuneNgwenya.FineCodeCoverage</a:t>
            </a:r>
          </a:p>
          <a:p>
            <a:pPr lvl="0" indent="0" marL="0">
              <a:buNone/>
            </a:pPr>
            <a:r>
              <a:rPr/>
              <a:t>Create a .Net Framework Library</a:t>
            </a:r>
          </a:p>
        </p:txBody>
      </p:sp>
      <p:pic>
        <p:nvPicPr>
          <p:cNvPr descr="fig:  assets/2021-10-25-01-28-2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30300"/>
            <a:ext cx="5105400" cy="360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set project framework and path</a:t>
            </a:r>
          </a:p>
        </p:txBody>
      </p:sp>
      <p:pic>
        <p:nvPicPr>
          <p:cNvPr descr="fig:  assets/2021-10-25-01-27-5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90600"/>
            <a:ext cx="5105400" cy="3886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Create library functions</a:t>
            </a:r>
          </a:p>
        </p:txBody>
      </p:sp>
      <p:pic>
        <p:nvPicPr>
          <p:cNvPr descr="fig:  assets/2021-10-25-01-31-0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596900"/>
            <a:ext cx="5105400" cy="466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System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System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Collections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Generic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System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Text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namespace</a:t>
            </a:r>
            <a:r>
              <a:rPr>
                <a:latin typeface="Courier"/>
              </a:rPr>
              <a:t> cs_lib_sample</a:t>
            </a:r>
            <a:br/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SampleLibClass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string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sayHelloTo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string</a:t>
            </a:r>
            <a:r>
              <a:rPr>
                <a:latin typeface="Courier"/>
              </a:rPr>
              <a:t> name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</a:t>
            </a:r>
            <a:r>
              <a:rPr>
                <a:solidFill>
                  <a:srgbClr val="902000"/>
                </a:solidFill>
                <a:latin typeface="Courier"/>
              </a:rPr>
              <a:t>string</a:t>
            </a:r>
            <a:r>
              <a:rPr>
                <a:latin typeface="Courier"/>
              </a:rPr>
              <a:t> result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String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Empty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>
                <a:latin typeface="Courier"/>
              </a:rPr>
              <a:t>          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(!</a:t>
            </a:r>
            <a:r>
              <a:rPr>
                <a:latin typeface="Courier"/>
              </a:rPr>
              <a:t>String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IsNullOrEmpty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name</a:t>
            </a:r>
            <a:r>
              <a:rPr>
                <a:solidFill>
                  <a:srgbClr val="666666"/>
                </a:solidFill>
                <a:latin typeface="Courier"/>
              </a:rPr>
              <a:t>))</a:t>
            </a:r>
            <a:br/>
            <a:r>
              <a:rPr>
                <a:latin typeface="Courier"/>
              </a:rPr>
              <a:t>    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    result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"Hello "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r>
              <a:rPr>
                <a:latin typeface="Courier"/>
              </a:rPr>
              <a:t> name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latin typeface="Courier"/>
              </a:rPr>
              <a:t>            </a:t>
            </a:r>
            <a:r>
              <a:rPr b="1">
                <a:solidFill>
                  <a:srgbClr val="007020"/>
                </a:solidFill>
                <a:latin typeface="Courier"/>
              </a:rPr>
              <a:t>else</a:t>
            </a:r>
            <a:br/>
            <a:r>
              <a:rPr>
                <a:latin typeface="Courier"/>
              </a:rPr>
              <a:t>    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    result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"Hello There"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        Console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WriteLine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result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br/>
            <a:r>
              <a:rPr>
                <a:latin typeface="Courier"/>
              </a:rPr>
              <a:t>        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result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a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b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c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    c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a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r>
              <a:rPr>
                <a:latin typeface="Courier"/>
              </a:rPr>
              <a:t> b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c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multiply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a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b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a </a:t>
            </a:r>
            <a:r>
              <a:rPr>
                <a:solidFill>
                  <a:srgbClr val="666666"/>
                </a:solidFill>
                <a:latin typeface="Courier"/>
              </a:rPr>
              <a:t>*</a:t>
            </a:r>
            <a:r>
              <a:rPr>
                <a:latin typeface="Courier"/>
              </a:rPr>
              <a:t> b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right click and then create unit test project</a:t>
            </a:r>
          </a:p>
        </p:txBody>
      </p:sp>
      <p:pic>
        <p:nvPicPr>
          <p:cNvPr descr="fig:  assets/2021-10-25-01-32-52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066800"/>
            <a:ext cx="5105400" cy="3746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press OK</a:t>
            </a:r>
          </a:p>
        </p:txBody>
      </p:sp>
      <p:pic>
        <p:nvPicPr>
          <p:cNvPr descr="fig:  assets/2021-10-25-01-33-1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08100"/>
            <a:ext cx="5105400" cy="325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enter test code</a:t>
            </a:r>
          </a:p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Microsoft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VisualStudio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TestTools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UnitTesting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cs_lib_sample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System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System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Collections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Generic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System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Linq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System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Text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System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Threading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Tasks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namespace</a:t>
            </a:r>
            <a:r>
              <a:rPr>
                <a:latin typeface="Courier"/>
              </a:rPr>
              <a:t> cs_lib_sample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Tests</a:t>
            </a:r>
            <a:br/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[</a:t>
            </a:r>
            <a:r>
              <a:rPr>
                <a:solidFill>
                  <a:srgbClr val="06287E"/>
                </a:solidFill>
                <a:latin typeface="Courier"/>
              </a:rPr>
              <a:t>TestClass</a:t>
            </a:r>
            <a:r>
              <a:rPr>
                <a:solidFill>
                  <a:srgbClr val="666666"/>
                </a:solidFill>
                <a:latin typeface="Courier"/>
              </a:rPr>
              <a:t>()]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SampleLibClassTests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[</a:t>
            </a:r>
            <a:r>
              <a:rPr>
                <a:solidFill>
                  <a:srgbClr val="06287E"/>
                </a:solidFill>
                <a:latin typeface="Courier"/>
              </a:rPr>
              <a:t>TestMethod</a:t>
            </a:r>
            <a:r>
              <a:rPr>
                <a:solidFill>
                  <a:srgbClr val="666666"/>
                </a:solidFill>
                <a:latin typeface="Courier"/>
              </a:rPr>
              <a:t>()]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testSayHelloTo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br/>
            <a:br/>
            <a:r>
              <a:rPr>
                <a:latin typeface="Courier"/>
              </a:rPr>
              <a:t>            Assert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AreEqual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"Hello Computer"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SampleLibClass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sayHelloTo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"Computer"</a:t>
            </a:r>
            <a:r>
              <a:rPr>
                <a:solidFill>
                  <a:srgbClr val="666666"/>
                </a:solidFill>
                <a:latin typeface="Courier"/>
              </a:rPr>
              <a:t>),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"Regular say hello should work"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[</a:t>
            </a:r>
            <a:r>
              <a:rPr>
                <a:solidFill>
                  <a:srgbClr val="06287E"/>
                </a:solidFill>
                <a:latin typeface="Courier"/>
              </a:rPr>
              <a:t>TestMethod</a:t>
            </a:r>
            <a:r>
              <a:rPr>
                <a:solidFill>
                  <a:srgbClr val="666666"/>
                </a:solidFill>
                <a:latin typeface="Courier"/>
              </a:rPr>
              <a:t>()]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testSayHelloToWrong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Assert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AreEqual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"Hello All"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SampleLibClass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sayHelloTo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"Computer"</a:t>
            </a:r>
            <a:r>
              <a:rPr>
                <a:solidFill>
                  <a:srgbClr val="666666"/>
                </a:solidFill>
                <a:latin typeface="Courier"/>
              </a:rPr>
              <a:t>),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"Regular say hello won't work"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[</a:t>
            </a:r>
            <a:r>
              <a:rPr>
                <a:solidFill>
                  <a:srgbClr val="06287E"/>
                </a:solidFill>
                <a:latin typeface="Courier"/>
              </a:rPr>
              <a:t>TestMethod</a:t>
            </a:r>
            <a:r>
              <a:rPr>
                <a:solidFill>
                  <a:srgbClr val="666666"/>
                </a:solidFill>
                <a:latin typeface="Courier"/>
              </a:rPr>
              <a:t>()]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testSumCorrect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Assert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AreEqual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9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SampleLibClass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),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"Regular sum should work"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[</a:t>
            </a:r>
            <a:r>
              <a:rPr>
                <a:solidFill>
                  <a:srgbClr val="06287E"/>
                </a:solidFill>
                <a:latin typeface="Courier"/>
              </a:rPr>
              <a:t>TestMethod</a:t>
            </a:r>
            <a:r>
              <a:rPr>
                <a:solidFill>
                  <a:srgbClr val="666666"/>
                </a:solidFill>
                <a:latin typeface="Courier"/>
              </a:rPr>
              <a:t>()]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testSumWrong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Assert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AreEqual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10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SampleLibClass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),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"Regular sum shouldn't work"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[</a:t>
            </a:r>
            <a:r>
              <a:rPr>
                <a:solidFill>
                  <a:srgbClr val="06287E"/>
                </a:solidFill>
                <a:latin typeface="Courier"/>
              </a:rPr>
              <a:t>TestMethod</a:t>
            </a:r>
            <a:r>
              <a:rPr>
                <a:solidFill>
                  <a:srgbClr val="666666"/>
                </a:solidFill>
                <a:latin typeface="Courier"/>
              </a:rPr>
              <a:t>()]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testMultiply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SampleLibClass sampleLib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new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SampleLibClass</a:t>
            </a:r>
            <a:r>
              <a:rPr>
                <a:solidFill>
                  <a:srgbClr val="666666"/>
                </a:solidFill>
                <a:latin typeface="Courier"/>
              </a:rPr>
              <a:t>();</a:t>
            </a:r>
            <a:br/>
            <a:br/>
            <a:r>
              <a:rPr>
                <a:latin typeface="Courier"/>
              </a:rPr>
              <a:t>            Assert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AreEqual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20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sampleLib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multiply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),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"Regular multiplication should work"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we will add a console application c-sample-app and use our library</a:t>
            </a:r>
          </a:p>
        </p:txBody>
      </p:sp>
      <p:pic>
        <p:nvPicPr>
          <p:cNvPr descr="fig:  assets/2021-10-23-16-00-4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533400"/>
            <a:ext cx="5105400" cy="481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Run tests</a:t>
            </a:r>
          </a:p>
        </p:txBody>
      </p:sp>
      <p:pic>
        <p:nvPicPr>
          <p:cNvPr descr="fig:  assets/2021-10-25-01-43-14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660400"/>
            <a:ext cx="5105400" cy="4546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will code coverage and entered or passed branches</a:t>
            </a:r>
          </a:p>
        </p:txBody>
      </p:sp>
      <p:pic>
        <p:nvPicPr>
          <p:cNvPr descr="fig:  assets/2021-10-25-01-43-4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409700"/>
            <a:ext cx="5105400" cy="3035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Visual Studio Community Edition (NUnit+.NETCore)</a:t>
            </a:r>
          </a:p>
          <a:p>
            <a:pPr lvl="0" indent="0" marL="0">
              <a:buNone/>
            </a:pPr>
            <a:r>
              <a:rPr/>
              <a:t>use cshar-sample-lib for this example</a:t>
            </a:r>
          </a:p>
          <a:p>
            <a:pPr lvl="0" indent="0" marL="0">
              <a:buNone/>
            </a:pPr>
            <a:r>
              <a:rPr/>
              <a:t>create and add a unit test project to solution</a:t>
            </a:r>
          </a:p>
        </p:txBody>
      </p:sp>
      <p:pic>
        <p:nvPicPr>
          <p:cNvPr descr="fig:  assets/2021-10-24-18-01-34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79400"/>
            <a:ext cx="5105400" cy="5295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8-02-1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854200"/>
            <a:ext cx="8229600" cy="3517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8-02-3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600200"/>
            <a:ext cx="4800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8-03-0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921000" y="1600200"/>
            <a:ext cx="3302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Add project reference</a:t>
            </a:r>
          </a:p>
        </p:txBody>
      </p:sp>
      <p:pic>
        <p:nvPicPr>
          <p:cNvPr descr="fig:  assets/2021-10-24-18-03-4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206500"/>
            <a:ext cx="51054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8-03-5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01800"/>
            <a:ext cx="8229600" cy="3810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SampleLibraryTestClasss in NUnit Project</a:t>
            </a:r>
          </a:p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csharp_sample_lib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NUnit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Framework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namespace</a:t>
            </a:r>
            <a:r>
              <a:rPr>
                <a:latin typeface="Courier"/>
              </a:rPr>
              <a:t> csharp_sample_lib_test</a:t>
            </a:r>
            <a:br/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SampleLibraryTestClass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sampleLibClass sampleLib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[</a:t>
            </a:r>
            <a:r>
              <a:rPr>
                <a:latin typeface="Courier"/>
              </a:rPr>
              <a:t>SetUp</a:t>
            </a:r>
            <a:r>
              <a:rPr>
                <a:solidFill>
                  <a:srgbClr val="666666"/>
                </a:solidFill>
                <a:latin typeface="Courier"/>
              </a:rPr>
              <a:t>]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Setup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sampleLib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new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sampleLibClass</a:t>
            </a:r>
            <a:r>
              <a:rPr>
                <a:solidFill>
                  <a:srgbClr val="666666"/>
                </a:solidFill>
                <a:latin typeface="Courier"/>
              </a:rPr>
              <a:t>();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[</a:t>
            </a:r>
            <a:r>
              <a:rPr>
                <a:latin typeface="Courier"/>
              </a:rPr>
              <a:t>Test</a:t>
            </a:r>
            <a:r>
              <a:rPr>
                <a:solidFill>
                  <a:srgbClr val="666666"/>
                </a:solidFill>
                <a:latin typeface="Courier"/>
              </a:rPr>
              <a:t>]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testSayHelloTo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Assert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AreEqual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"Hello Computer"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sampleLibClass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sayHelloTo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"Computer"</a:t>
            </a:r>
            <a:r>
              <a:rPr>
                <a:solidFill>
                  <a:srgbClr val="666666"/>
                </a:solidFill>
                <a:latin typeface="Courier"/>
              </a:rPr>
              <a:t>),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"Regular say hello should work"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[</a:t>
            </a:r>
            <a:r>
              <a:rPr>
                <a:latin typeface="Courier"/>
              </a:rPr>
              <a:t>Test</a:t>
            </a:r>
            <a:r>
              <a:rPr>
                <a:solidFill>
                  <a:srgbClr val="666666"/>
                </a:solidFill>
                <a:latin typeface="Courier"/>
              </a:rPr>
              <a:t>]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testSayHelloToWrong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Assert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AreEqual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"Hello All"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sampleLibClass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sayHelloTo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"Computer"</a:t>
            </a:r>
            <a:r>
              <a:rPr>
                <a:solidFill>
                  <a:srgbClr val="666666"/>
                </a:solidFill>
                <a:latin typeface="Courier"/>
              </a:rPr>
              <a:t>),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"Regular say hello won't work"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[</a:t>
            </a:r>
            <a:r>
              <a:rPr>
                <a:latin typeface="Courier"/>
              </a:rPr>
              <a:t>Test</a:t>
            </a:r>
            <a:r>
              <a:rPr>
                <a:solidFill>
                  <a:srgbClr val="666666"/>
                </a:solidFill>
                <a:latin typeface="Courier"/>
              </a:rPr>
              <a:t>]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testSumCorrect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Assert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AreEqual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9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sampleLibClass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),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"Regular sum should work"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[</a:t>
            </a:r>
            <a:r>
              <a:rPr>
                <a:latin typeface="Courier"/>
              </a:rPr>
              <a:t>Test</a:t>
            </a:r>
            <a:r>
              <a:rPr>
                <a:solidFill>
                  <a:srgbClr val="666666"/>
                </a:solidFill>
                <a:latin typeface="Courier"/>
              </a:rPr>
              <a:t>]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testSumWrong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Assert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AreEqual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10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sampleLibClass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),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"Regular sum shouldn't work"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[</a:t>
            </a:r>
            <a:r>
              <a:rPr>
                <a:latin typeface="Courier"/>
              </a:rPr>
              <a:t>Test</a:t>
            </a:r>
            <a:r>
              <a:rPr>
                <a:solidFill>
                  <a:srgbClr val="666666"/>
                </a:solidFill>
                <a:latin typeface="Courier"/>
              </a:rPr>
              <a:t>]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testMultiply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Assert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AreEqual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20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sampleLib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multiply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),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"Regular multiplication should work"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sample class library</a:t>
            </a:r>
          </a:p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System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namespace</a:t>
            </a:r>
            <a:r>
              <a:rPr>
                <a:latin typeface="Courier"/>
              </a:rPr>
              <a:t> csharp_sample_lib</a:t>
            </a:r>
            <a:br/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sampleLibClass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string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sayHelloTo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string</a:t>
            </a:r>
            <a:r>
              <a:rPr>
                <a:latin typeface="Courier"/>
              </a:rPr>
              <a:t> name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</a:t>
            </a:r>
            <a:r>
              <a:rPr>
                <a:solidFill>
                  <a:srgbClr val="902000"/>
                </a:solidFill>
                <a:latin typeface="Courier"/>
              </a:rPr>
              <a:t>string</a:t>
            </a:r>
            <a:r>
              <a:rPr>
                <a:latin typeface="Courier"/>
              </a:rPr>
              <a:t> result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String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Empty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>
                <a:latin typeface="Courier"/>
              </a:rPr>
              <a:t>          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(!</a:t>
            </a:r>
            <a:r>
              <a:rPr>
                <a:latin typeface="Courier"/>
              </a:rPr>
              <a:t>String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IsNullOrEmpty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name</a:t>
            </a:r>
            <a:r>
              <a:rPr>
                <a:solidFill>
                  <a:srgbClr val="666666"/>
                </a:solidFill>
                <a:latin typeface="Courier"/>
              </a:rPr>
              <a:t>))</a:t>
            </a:r>
            <a:br/>
            <a:r>
              <a:rPr>
                <a:latin typeface="Courier"/>
              </a:rPr>
              <a:t>    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    result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"Hello "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r>
              <a:rPr>
                <a:latin typeface="Courier"/>
              </a:rPr>
              <a:t> name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latin typeface="Courier"/>
              </a:rPr>
              <a:t>            </a:t>
            </a:r>
            <a:r>
              <a:rPr b="1">
                <a:solidFill>
                  <a:srgbClr val="007020"/>
                </a:solidFill>
                <a:latin typeface="Courier"/>
              </a:rPr>
              <a:t>else</a:t>
            </a:r>
            <a:br/>
            <a:r>
              <a:rPr>
                <a:latin typeface="Courier"/>
              </a:rPr>
              <a:t>    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    result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"Hello There"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        Console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WriteLine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result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br/>
            <a:r>
              <a:rPr>
                <a:latin typeface="Courier"/>
              </a:rPr>
              <a:t>        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result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a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b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c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    c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a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r>
              <a:rPr>
                <a:latin typeface="Courier"/>
              </a:rPr>
              <a:t> b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c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multiply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a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b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a </a:t>
            </a:r>
            <a:r>
              <a:rPr>
                <a:solidFill>
                  <a:srgbClr val="666666"/>
                </a:solidFill>
                <a:latin typeface="Courier"/>
              </a:rPr>
              <a:t>*</a:t>
            </a:r>
            <a:r>
              <a:rPr>
                <a:latin typeface="Courier"/>
              </a:rPr>
              <a:t> b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C++ Windows Console Application from list</a:t>
            </a:r>
          </a:p>
        </p:txBody>
      </p:sp>
      <p:pic>
        <p:nvPicPr>
          <p:cNvPr descr="fig:  assets/2021-10-23-16-01-0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092200"/>
            <a:ext cx="5105400" cy="3670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Open test explorer and run tests</a:t>
            </a:r>
          </a:p>
        </p:txBody>
      </p:sp>
      <p:pic>
        <p:nvPicPr>
          <p:cNvPr descr="fig:  assets/2021-10-24-18-17-5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019300"/>
            <a:ext cx="5105400" cy="184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or you can run from project</a:t>
            </a:r>
          </a:p>
        </p:txBody>
      </p:sp>
      <p:pic>
        <p:nvPicPr>
          <p:cNvPr descr="fig:  assets/2021-10-24-18-21-31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95300"/>
            <a:ext cx="51054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Also we can create unit test from library class,</a:t>
            </a:r>
          </a:p>
          <a:p>
            <a:pPr lvl="0" indent="0" marL="0">
              <a:buNone/>
            </a:pPr>
            <a:r>
              <a:rPr/>
              <a:t>right click the sampleLibClass and select create unit tests but this option do not provide nunit tests.</a:t>
            </a:r>
          </a:p>
        </p:txBody>
      </p:sp>
      <p:pic>
        <p:nvPicPr>
          <p:cNvPr descr="fig:  assets/2021-10-24-22-33-2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14400"/>
            <a:ext cx="5105400" cy="4038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22-34-0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24000" y="1600200"/>
            <a:ext cx="6108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22-34-22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209800"/>
            <a:ext cx="8229600" cy="279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22-36-2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27100" y="1600200"/>
            <a:ext cx="7277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Microsoft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VisualStudio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TestTools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UnitTesting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csharp_sample_lib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System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System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Collections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Generic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System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Text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namespace</a:t>
            </a:r>
            <a:r>
              <a:rPr>
                <a:latin typeface="Courier"/>
              </a:rPr>
              <a:t> csharp_sample_lib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Tests</a:t>
            </a:r>
            <a:br/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[</a:t>
            </a:r>
            <a:r>
              <a:rPr>
                <a:solidFill>
                  <a:srgbClr val="06287E"/>
                </a:solidFill>
                <a:latin typeface="Courier"/>
              </a:rPr>
              <a:t>TestClass</a:t>
            </a:r>
            <a:r>
              <a:rPr>
                <a:solidFill>
                  <a:srgbClr val="666666"/>
                </a:solidFill>
                <a:latin typeface="Courier"/>
              </a:rPr>
              <a:t>()]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sampleLibClassTests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[</a:t>
            </a:r>
            <a:r>
              <a:rPr>
                <a:solidFill>
                  <a:srgbClr val="06287E"/>
                </a:solidFill>
                <a:latin typeface="Courier"/>
              </a:rPr>
              <a:t>TestMethod</a:t>
            </a:r>
            <a:r>
              <a:rPr>
                <a:solidFill>
                  <a:srgbClr val="666666"/>
                </a:solidFill>
                <a:latin typeface="Courier"/>
              </a:rPr>
              <a:t>()]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sayHelloToTest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Assert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Fail</a:t>
            </a:r>
            <a:r>
              <a:rPr>
                <a:solidFill>
                  <a:srgbClr val="666666"/>
                </a:solidFill>
                <a:latin typeface="Courier"/>
              </a:rPr>
              <a:t>();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[</a:t>
            </a:r>
            <a:r>
              <a:rPr>
                <a:solidFill>
                  <a:srgbClr val="06287E"/>
                </a:solidFill>
                <a:latin typeface="Courier"/>
              </a:rPr>
              <a:t>TestMethod</a:t>
            </a:r>
            <a:r>
              <a:rPr>
                <a:solidFill>
                  <a:srgbClr val="666666"/>
                </a:solidFill>
                <a:latin typeface="Courier"/>
              </a:rPr>
              <a:t>()]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sumTest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Assert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Fail</a:t>
            </a:r>
            <a:r>
              <a:rPr>
                <a:solidFill>
                  <a:srgbClr val="666666"/>
                </a:solidFill>
                <a:latin typeface="Courier"/>
              </a:rPr>
              <a:t>();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[</a:t>
            </a:r>
            <a:r>
              <a:rPr>
                <a:solidFill>
                  <a:srgbClr val="06287E"/>
                </a:solidFill>
                <a:latin typeface="Courier"/>
              </a:rPr>
              <a:t>TestMethod</a:t>
            </a:r>
            <a:r>
              <a:rPr>
                <a:solidFill>
                  <a:srgbClr val="666666"/>
                </a:solidFill>
                <a:latin typeface="Courier"/>
              </a:rPr>
              <a:t>()]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multiplyTest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Assert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Fail</a:t>
            </a:r>
            <a:r>
              <a:rPr>
                <a:solidFill>
                  <a:srgbClr val="666666"/>
                </a:solidFill>
                <a:latin typeface="Courier"/>
              </a:rPr>
              <a:t>();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will not commit this changes and continue from nunit test project, the fine code</a:t>
            </a:r>
          </a:p>
          <a:p>
            <a:pPr lvl="0" indent="0" marL="0">
              <a:buNone/>
            </a:pPr>
            <a:r>
              <a:rPr/>
              <a:t>coverage also work for nunit test but not provide inline highlighting</a:t>
            </a:r>
          </a:p>
          <a:p>
            <a:pPr lvl="0" indent="0" marL="0">
              <a:buNone/>
            </a:pPr>
            <a:r>
              <a:rPr/>
              <a:t>if we run tests we will have the following outputs</a:t>
            </a:r>
          </a:p>
        </p:txBody>
      </p:sp>
      <p:pic>
        <p:nvPicPr>
          <p:cNvPr descr="fig:  assets/2021-10-25-01-51-11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422400"/>
            <a:ext cx="5105400" cy="3009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5-01-51-2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374900"/>
            <a:ext cx="8229600" cy="2451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Inline code highlight is part of enterprise visual studio edition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Analyzing code coverage in Visual Studio - DEV Community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C++ Console Application Selection will generate a C++ console project we can change extension to C to compile our application as C application.</a:t>
            </a:r>
          </a:p>
          <a:p>
            <a:pPr lvl="0" indent="0" marL="0">
              <a:buNone/>
            </a:pPr>
            <a:r>
              <a:rPr/>
              <a:t>we will convert c-sample-app.c to following code</a:t>
            </a:r>
          </a:p>
          <a:p>
            <a:pPr lvl="0" indent="0">
              <a:buNone/>
            </a:pPr>
            <a:r>
              <a:rPr>
                <a:solidFill>
                  <a:srgbClr val="BC7A00"/>
                </a:solidFill>
                <a:latin typeface="Courier"/>
              </a:rPr>
              <a:t>#include </a:t>
            </a:r>
            <a:r>
              <a:rPr>
                <a:latin typeface="Courier"/>
              </a:rPr>
              <a:t>&lt;stdio.h&gt;</a:t>
            </a:r>
            <a:br/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&lt;summary&gt;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&lt;/summary&gt;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&lt;returns&gt;&lt;/returns&gt;</a:t>
            </a:r>
            <a:br/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main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printf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"Hello World!\n"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TL;DR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Additional information you can use OpenCover + Nunit Runner + Report Generator together to setup a code coverage report but it has complex batch running process. After a few try I decided to use fine code coverage but here is the usage not tested well.</a:t>
            </a:r>
          </a:p>
          <a:p>
            <a:pPr lvl="0" indent="0" marL="0">
              <a:buNone/>
            </a:pPr>
            <a:r>
              <a:rPr/>
              <a:t>First unit test runner tool doesn’t support .Net Core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c# - The NUnit 3 driver encountered an error while executing reflected code (NUnit.Engine.NUnitEngineException) - Stack Overflow</a:t>
            </a:r>
          </a:p>
          <a:p>
            <a:pPr lvl="0" indent="0" marL="0">
              <a:buNone/>
            </a:pPr>
            <a:r>
              <a:rPr/>
              <a:t>Follow the instructions on the link</a:t>
            </a:r>
          </a:p>
          <a:p>
            <a:pPr lvl="0" indent="0" marL="0">
              <a:buNone/>
            </a:pPr>
            <a:r>
              <a:rPr>
                <a:hlinkClick r:id="rId3"/>
              </a:rPr>
              <a:t>CMD OpenCover · sukhoi1/Useful-Notes Wiki · GitHub</a:t>
            </a:r>
          </a:p>
          <a:p>
            <a:pPr lvl="0" indent="0" marL="0">
              <a:buNone/>
            </a:pPr>
            <a:r>
              <a:rPr/>
              <a:t>Install OpenCover, ReportGenerator, Nunit,Runners packages then use the package installation folder to get tools that you need</a:t>
            </a:r>
          </a:p>
        </p:txBody>
      </p:sp>
    </p:spTree>
  </p:cSld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Here is a sample for open cover, select package and copy path</a:t>
            </a:r>
          </a:p>
        </p:txBody>
      </p:sp>
      <p:pic>
        <p:nvPicPr>
          <p:cNvPr descr="fig:  assets/2021-10-25-00-51-3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73600" y="266700"/>
            <a:ext cx="28956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Goto path and tools</a:t>
            </a:r>
          </a:p>
          <a:p>
            <a:pPr lvl="0" indent="0">
              <a:buNone/>
            </a:pPr>
            <a:r>
              <a:rPr>
                <a:latin typeface="Courier"/>
              </a:rPr>
              <a:t>C:\Users\ugur.coruh\.nuget\packages\opencover\4.7.1221</a:t>
            </a:r>
          </a:p>
          <a:p>
            <a:pPr lvl="0" indent="0" marL="0">
              <a:buNone/>
            </a:pPr>
            <a:r>
              <a:rPr/>
              <a:t>You need to setup some batch similar with following</a:t>
            </a:r>
          </a:p>
          <a:p>
            <a:pPr lvl="0" indent="0" marL="0">
              <a:buNone/>
            </a:pPr>
            <a:r>
              <a:rPr/>
              <a:t>run-test-coverage.bat</a:t>
            </a:r>
          </a:p>
          <a:p>
            <a:pPr lvl="0" indent="0">
              <a:buNone/>
            </a:pPr>
            <a:r>
              <a:rPr>
                <a:latin typeface="Courier"/>
              </a:rPr>
              <a:t>set pathA=C:\Users\ugur.coruh\.nuget\packages\opencover\4.7.1221\tools
set pathB=C:\Users\ugur.coruh\.nuget\packages\nunit.consolerunner\3.12.0\tools
set pathC=C:\Users\ugur.coruh\.nuget\packages\reportgenerator\4.8.13\tools\netcoreapp3.0
set dllpath=C:\Users\ugur.coruh\Desktop\csharp-sample-lib\csharp-sample-lib-test\bin\Debug\netcoreapp3.1
"%pathA%\OpenCover.Console.exe" ^
-targetargs:"%dllpath%\csharp-sample-lib-test.dll" ^
-filter:"+[csharp-sample-lib*]* -[*test]*" ^
-target:"%pathB%\nunit3-console.exe" ^
-output:"%dllpath%\coverReport.xml" ^
-skipautoprops -register:user &amp;&amp; "%pathC%\ReportGenerator.exe" -reports:"%dllpath%\coverReport.xml" -targetdir:""%dllpath%\coverage"
pause</a:t>
            </a:r>
          </a:p>
        </p:txBody>
      </p:sp>
    </p:spTree>
  </p:cSld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but nunit3-console.exe gives error</a:t>
            </a:r>
          </a:p>
        </p:txBody>
      </p:sp>
      <p:pic>
        <p:nvPicPr>
          <p:cNvPr descr="fig:  assets/2021-10-25-02-07-41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587500"/>
            <a:ext cx="51054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height:300px</a:t>
            </a:r>
          </a:p>
        </p:txBody>
      </p:sp>
    </p:spTree>
  </p:cSld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5-02-08-0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3048000"/>
            <a:ext cx="8229600" cy="1117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height:200px</a:t>
            </a:r>
          </a:p>
        </p:txBody>
      </p:sp>
    </p:spTree>
  </p:cSld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this compatibility issues I prefer to use fine code coverage extension.</a:t>
            </a:r>
          </a:p>
          <a:p>
            <a:pPr lvl="0" indent="0" marL="0">
              <a:buNone/>
            </a:pPr>
            <a:r>
              <a:rPr/>
              <a:t>OpenCover related studies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Code coverage of manual or automated tests with OpenCover for .NET applications – Automation Rhapsody</a:t>
            </a:r>
          </a:p>
          <a:p>
            <a:pPr lvl="0" indent="0" marL="0">
              <a:buNone/>
            </a:pPr>
            <a:r>
              <a:rPr>
                <a:hlinkClick r:id="rId3"/>
              </a:rPr>
              <a:t>Code coverage of .NET Core unit tests with OpenCover – Automation Rhapsody</a:t>
            </a:r>
          </a:p>
          <a:p>
            <a:pPr lvl="0" indent="0" marL="0">
              <a:buNone/>
            </a:pPr>
            <a:r>
              <a:rPr/>
              <a:t>Sample OpenCover report</a:t>
            </a:r>
          </a:p>
          <a:p>
            <a:pPr lvl="0" indent="0" marL="0">
              <a:buNone/>
            </a:pPr>
            <a:r>
              <a:rPr>
                <a:hlinkClick r:id="rId4"/>
              </a:rPr>
              <a:t>Summary - Coverage Report</a:t>
            </a:r>
          </a:p>
        </p:txBody>
      </p:sp>
    </p:spTree>
  </p:cSld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Download and Setup OpenCover, NUnit Console, Report Generator without Package Manager</a:t>
            </a:r>
          </a:p>
          <a:p>
            <a:pPr lvl="0" indent="0" marL="0">
              <a:buNone/>
            </a:pPr>
            <a:r>
              <a:rPr/>
              <a:t>You can also download the tools from github project pages and install on your operating system,</a:t>
            </a:r>
          </a:p>
        </p:txBody>
      </p:sp>
    </p:spTree>
  </p:cSld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OpenCover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Releases · OpenCover/opencover · GitHub</a:t>
            </a:r>
          </a:p>
        </p:txBody>
      </p:sp>
      <p:pic>
        <p:nvPicPr>
          <p:cNvPr descr="fig:  assets/2021-10-24-23-02-03-imag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568700" y="1676400"/>
            <a:ext cx="5105400" cy="2514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23-01-4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93900" y="1600200"/>
            <a:ext cx="5156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advanced and then install for all users</a:t>
            </a:r>
          </a:p>
        </p:txBody>
      </p:sp>
      <p:pic>
        <p:nvPicPr>
          <p:cNvPr descr="fig:  assets/2021-10-24-23-02-41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394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conversion set c-sample-app as startup project and build it</a:t>
            </a:r>
          </a:p>
        </p:txBody>
      </p:sp>
      <p:pic>
        <p:nvPicPr>
          <p:cNvPr descr="fig:  assets/2021-10-23-16-05-39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057400"/>
            <a:ext cx="5105400" cy="1765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height:150px</a:t>
            </a:r>
          </a:p>
        </p:txBody>
      </p:sp>
    </p:spTree>
  </p:cSld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23-02-5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19300" y="1600200"/>
            <a:ext cx="5118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23-03-14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06600" y="1600200"/>
            <a:ext cx="5118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23-03-2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57400" y="1600200"/>
            <a:ext cx="5016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23-03-5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93900" y="1600200"/>
            <a:ext cx="5156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23-10-1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663700"/>
            <a:ext cx="82296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23-10-4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5300" y="1600200"/>
            <a:ext cx="815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23-11-29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476500"/>
            <a:ext cx="8229600" cy="2260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height:200px</a:t>
            </a:r>
          </a:p>
        </p:txBody>
      </p:sp>
    </p:spTree>
  </p:cSld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23-10-2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222500"/>
            <a:ext cx="8229600" cy="2781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ReportGenerator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Release ReportGenerator_4.8.13 · danielpalme/ReportGenerator · GitHub</a:t>
            </a:r>
          </a:p>
        </p:txBody>
      </p:sp>
      <p:pic>
        <p:nvPicPr>
          <p:cNvPr descr="fig:  assets/2021-10-24-23-14-40-imag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568700" y="1663700"/>
            <a:ext cx="5105400" cy="2527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23-16-59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27200" y="1600200"/>
            <a:ext cx="5676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this will create c-sample-app.exe in the same folder with c-sample-lib.lib library</a:t>
            </a:r>
          </a:p>
        </p:txBody>
      </p:sp>
      <p:pic>
        <p:nvPicPr>
          <p:cNvPr descr="fig:  assets/2021-10-23-16-06-3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774700"/>
            <a:ext cx="5105400" cy="431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height:300px</a:t>
            </a:r>
          </a:p>
        </p:txBody>
      </p:sp>
    </p:spTree>
  </p:cSld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NUnit Console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Downloads</a:t>
            </a:r>
          </a:p>
        </p:txBody>
      </p:sp>
      <p:pic>
        <p:nvPicPr>
          <p:cNvPr descr="fig:  assets/2021-10-24-23-28-35-imag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568700" y="1803400"/>
            <a:ext cx="5105400" cy="2260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23-29-1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993900"/>
            <a:ext cx="8229600" cy="3225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23-30-01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81200" y="1600200"/>
            <a:ext cx="5168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23-30-1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82800" y="1600200"/>
            <a:ext cx="4978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23-30-5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90700"/>
            <a:ext cx="8229600" cy="3619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NUnit + MSTest Batch Report Generation (Not Tested)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OpenCover and ReportGenerator Unit Test Coverage in Visual Studio 2013 and 2015 – CodeHelper.Net</a:t>
            </a:r>
          </a:p>
          <a:p>
            <a:pPr lvl="0" indent="0" marL="0">
              <a:buNone/>
            </a:pPr>
            <a:r>
              <a:rPr>
                <a:hlinkClick r:id="rId3"/>
              </a:rPr>
              <a:t>OpenCover and ReportGenerator Unit Test Coverage in Visual Studio 2013 and 2015 - CodeProject</a:t>
            </a:r>
          </a:p>
        </p:txBody>
      </p:sp>
    </p:spTree>
  </p:cSld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Java Unit Tests</a:t>
            </a:r>
          </a:p>
        </p:txBody>
      </p:sp>
    </p:spTree>
  </p:cSld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Eclipse IDE (JUnit4 , JUnit5)</a:t>
            </a:r>
          </a:p>
          <a:p>
            <a:pPr lvl="0" indent="0" marL="0">
              <a:buNone/>
            </a:pPr>
            <a:r>
              <a:rPr/>
              <a:t>In this sample we will create two example for similar library</a:t>
            </a:r>
          </a:p>
          <a:p>
            <a:pPr lvl="0" indent="0" marL="0">
              <a:buNone/>
            </a:pPr>
            <a:r>
              <a:rPr/>
              <a:t>Please check the following links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JUnit 5 tutorial - Learn how to write unit tests</a:t>
            </a:r>
          </a:p>
          <a:p>
            <a:pPr lvl="0" indent="0" marL="0">
              <a:buNone/>
            </a:pPr>
            <a:r>
              <a:rPr>
                <a:hlinkClick r:id="rId3"/>
              </a:rPr>
              <a:t>JUnit 5</a:t>
            </a:r>
          </a:p>
          <a:p>
            <a:pPr lvl="0" indent="0" marL="0">
              <a:buNone/>
            </a:pPr>
            <a:r>
              <a:rPr>
                <a:hlinkClick r:id="rId4"/>
              </a:rPr>
              <a:t>JUnit 5 User Guide</a:t>
            </a:r>
          </a:p>
          <a:p>
            <a:pPr lvl="0" indent="0" marL="0">
              <a:buNone/>
            </a:pPr>
            <a:r>
              <a:rPr/>
              <a:t>https://www.eclemma.org/</a:t>
            </a:r>
          </a:p>
          <a:p>
            <a:pPr lvl="0" indent="0" marL="0">
              <a:buNone/>
            </a:pPr>
            <a:r>
              <a:rPr>
                <a:hlinkClick r:id="rId5"/>
              </a:rPr>
              <a:t>JUnit Hello World Example - Examples Java Code Geeks - 2021</a:t>
            </a:r>
          </a:p>
          <a:p>
            <a:pPr lvl="0" indent="0" marL="0">
              <a:buNone/>
            </a:pPr>
            <a:r>
              <a:rPr/>
              <a:t>https://yasinmemic.medium.com/java-ile-unit-test-yazmak-birim-test-ca15cf0d024b</a:t>
            </a:r>
          </a:p>
        </p:txBody>
      </p:sp>
    </p:spTree>
  </p:cSld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Java Application + JUnit</a:t>
            </a:r>
          </a:p>
          <a:p>
            <a:pPr lvl="0" indent="0" marL="0">
              <a:buNone/>
            </a:pPr>
            <a:r>
              <a:rPr/>
              <a:t>In normal java application we can right click the project java-sample-lib and add Junit case</a:t>
            </a:r>
          </a:p>
        </p:txBody>
      </p:sp>
      <p:pic>
        <p:nvPicPr>
          <p:cNvPr descr="fig:  assets/2021-10-24-16-05-5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65200"/>
            <a:ext cx="5105400" cy="3937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6-06-51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68600" y="1600200"/>
            <a:ext cx="3619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we run application we will see only   “Hello World”</a:t>
            </a:r>
          </a:p>
        </p:txBody>
      </p:sp>
    </p:spTree>
  </p:cSld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6-06-3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59000" y="1600200"/>
            <a:ext cx="4826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6-07-0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68600" y="1600200"/>
            <a:ext cx="3619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6-07-29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00100" y="1600200"/>
            <a:ext cx="7531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and you will have the following test class</a:t>
            </a:r>
          </a:p>
        </p:txBody>
      </p:sp>
      <p:pic>
        <p:nvPicPr>
          <p:cNvPr descr="fig:  assets/2021-10-24-16-07-5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46200"/>
            <a:ext cx="5105400" cy="3175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we will create tests that check our function flowchart and return values</a:t>
            </a:r>
          </a:p>
          <a:p>
            <a:pPr lvl="0" indent="0" marL="0">
              <a:buNone/>
            </a:pPr>
            <a:r>
              <a:rPr/>
              <a:t>We need to cover all code branches that we coded</a:t>
            </a:r>
          </a:p>
          <a:p>
            <a:pPr lvl="0" indent="0" marL="0">
              <a:buNone/>
            </a:pPr>
            <a:r>
              <a:rPr/>
              <a:t>I have updated JavaSampleLib.java as follow to check outputs</a:t>
            </a:r>
          </a:p>
          <a:p>
            <a:pPr lvl="0" indent="0" marL="0">
              <a:buNone/>
            </a:pPr>
            <a:r>
              <a:rPr/>
              <a:t>JavaSampleLib.java</a:t>
            </a:r>
          </a:p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package</a:t>
            </a:r>
            <a:r>
              <a:rPr>
                <a:latin typeface="Courier"/>
              </a:rPr>
              <a:t> ce103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JavaSampleLib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String </a:t>
            </a:r>
            <a:r>
              <a:rPr>
                <a:solidFill>
                  <a:srgbClr val="06287E"/>
                </a:solidFill>
                <a:latin typeface="Courier"/>
              </a:rPr>
              <a:t>sayHelloTo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String name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br/>
            <a:r>
              <a:rPr>
                <a:latin typeface="Courier"/>
              </a:rPr>
              <a:t>        String output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""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solidFill>
                  <a:srgbClr val="666666"/>
                </a:solidFill>
                <a:latin typeface="Courier"/>
              </a:rPr>
              <a:t>(!</a:t>
            </a:r>
            <a:r>
              <a:rPr>
                <a:latin typeface="Courier"/>
              </a:rPr>
              <a:t>name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isBlank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&amp;&amp;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!</a:t>
            </a:r>
            <a:r>
              <a:rPr>
                <a:latin typeface="Courier"/>
              </a:rPr>
              <a:t>name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isEmpty</a:t>
            </a:r>
            <a:r>
              <a:rPr>
                <a:solidFill>
                  <a:srgbClr val="666666"/>
                </a:solidFill>
                <a:latin typeface="Courier"/>
              </a:rPr>
              <a:t>()){</a:t>
            </a:r>
            <a:br/>
            <a:r>
              <a:rPr>
                <a:latin typeface="Courier"/>
              </a:rPr>
              <a:t>            output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"Hello "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r>
              <a:rPr>
                <a:latin typeface="Courier"/>
              </a:rPr>
              <a:t>name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r>
              <a:rPr b="1">
                <a:solidFill>
                  <a:srgbClr val="007020"/>
                </a:solidFill>
                <a:latin typeface="Courier"/>
              </a:rPr>
              <a:t>else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output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"Hello There"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    System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out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println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output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output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a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b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c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c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a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r>
              <a:rPr>
                <a:latin typeface="Courier"/>
              </a:rPr>
              <a:t>b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c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multiply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a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b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a </a:t>
            </a:r>
            <a:r>
              <a:rPr>
                <a:solidFill>
                  <a:srgbClr val="666666"/>
                </a:solidFill>
                <a:latin typeface="Courier"/>
              </a:rPr>
              <a:t>*</a:t>
            </a:r>
            <a:r>
              <a:rPr>
                <a:latin typeface="Courier"/>
              </a:rPr>
              <a:t> b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 i="1">
                <a:solidFill>
                  <a:srgbClr val="60A0B0"/>
                </a:solidFill>
                <a:latin typeface="Courier"/>
              </a:rPr>
              <a:t>//    public static void main(String[] args) {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        // </a:t>
            </a:r>
            <a:r>
              <a:rPr b="1">
                <a:solidFill>
                  <a:srgbClr val="FF0000"/>
                </a:solidFill>
                <a:latin typeface="Courier"/>
              </a:rPr>
              <a:t>TODO</a:t>
            </a:r>
            <a:r>
              <a:rPr i="1">
                <a:solidFill>
                  <a:srgbClr val="60A0B0"/>
                </a:solidFill>
                <a:latin typeface="Courier"/>
              </a:rPr>
              <a:t> Auto-generated method stub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        System.out.println("Hello World!");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        JavaSampleLib.sayHelloTo("Computer");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        int result = JavaSampleLib.sum(5, 4);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        System.out.println("Results is" + result);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        System.out.printf("Results is %d \n", result);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        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        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        try {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            System.in.read();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        } catch (IOException e) {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            // </a:t>
            </a:r>
            <a:r>
              <a:rPr b="1">
                <a:solidFill>
                  <a:srgbClr val="FF0000"/>
                </a:solidFill>
                <a:latin typeface="Courier"/>
              </a:rPr>
              <a:t>TODO</a:t>
            </a:r>
            <a:r>
              <a:rPr i="1">
                <a:solidFill>
                  <a:srgbClr val="60A0B0"/>
                </a:solidFill>
                <a:latin typeface="Courier"/>
              </a:rPr>
              <a:t> Auto-generated catch block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            e.printStackTrace();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        }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    }</a:t>
            </a:r>
            <a:br/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and JavaSampleLibTest.java</a:t>
            </a:r>
          </a:p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package</a:t>
            </a:r>
            <a:r>
              <a:rPr>
                <a:latin typeface="Courier"/>
              </a:rPr>
              <a:t> ce103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org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junit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jupiter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api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Assertions</a:t>
            </a:r>
            <a:r>
              <a:rPr>
                <a:solidFill>
                  <a:srgbClr val="666666"/>
                </a:solidFill>
                <a:latin typeface="Courier"/>
              </a:rPr>
              <a:t>.*;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org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junit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jupiter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api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AfterAll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org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junit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jupiter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api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AfterEach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org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junit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jupiter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api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BeforeAll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org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junit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jupiter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api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BeforeEach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org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junit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jupiter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api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DisplayName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org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junit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jupiter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api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RepeatedTest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org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junit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jupiter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api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Test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org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junit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jupiter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params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ParameterizedTest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org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junit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jupiter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params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provider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MethodSource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JavaSampleLibTest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br/>
            <a:r>
              <a:rPr>
                <a:latin typeface="Courier"/>
              </a:rPr>
              <a:t>    JavaSampleLib sampleLib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@BeforeAll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setUpBeforeClass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throws</a:t>
            </a:r>
            <a:r>
              <a:rPr>
                <a:latin typeface="Courier"/>
              </a:rPr>
              <a:t> Exception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@AfterAll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tearDownAfterClass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throws</a:t>
            </a:r>
            <a:r>
              <a:rPr>
                <a:latin typeface="Courier"/>
              </a:rPr>
              <a:t> Exception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@BeforeEach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setUp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throws</a:t>
            </a:r>
            <a:r>
              <a:rPr>
                <a:latin typeface="Courier"/>
              </a:rPr>
              <a:t> Exception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sampleLib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new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JavaSampleLib</a:t>
            </a:r>
            <a:r>
              <a:rPr>
                <a:solidFill>
                  <a:srgbClr val="666666"/>
                </a:solidFill>
                <a:latin typeface="Courier"/>
              </a:rPr>
              <a:t>();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@AfterEach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tearDown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throws</a:t>
            </a:r>
            <a:r>
              <a:rPr>
                <a:latin typeface="Courier"/>
              </a:rPr>
              <a:t> Exception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@Test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@DisplayName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"Simple Say Hello should work"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testSayHelloTo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06287E"/>
                </a:solidFill>
                <a:latin typeface="Courier"/>
              </a:rPr>
              <a:t>assertEquals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"Hello Computer"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JavaSampleLib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sayHelloTo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"Computer"</a:t>
            </a:r>
            <a:r>
              <a:rPr>
                <a:solidFill>
                  <a:srgbClr val="666666"/>
                </a:solidFill>
                <a:latin typeface="Courier"/>
              </a:rPr>
              <a:t>),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"Regular say hello should work"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@Test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@DisplayName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"Simple Say Hello shouldn' work"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testSayHelloToWrong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06287E"/>
                </a:solidFill>
                <a:latin typeface="Courier"/>
              </a:rPr>
              <a:t>assertEquals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"Hello All"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JavaSampleLib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sayHelloTo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"Computer"</a:t>
            </a:r>
            <a:r>
              <a:rPr>
                <a:solidFill>
                  <a:srgbClr val="666666"/>
                </a:solidFill>
                <a:latin typeface="Courier"/>
              </a:rPr>
              <a:t>),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"Regular say hello won't work"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@Test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@DisplayName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"Simple sum should work"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testSumCorrect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06287E"/>
                </a:solidFill>
                <a:latin typeface="Courier"/>
              </a:rPr>
              <a:t>assertEquals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9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JavaSampleLib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),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"Regular sum should work"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@Test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@DisplayName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"Simple sum shouldn't work"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testSumWrong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06287E"/>
                </a:solidFill>
                <a:latin typeface="Courier"/>
              </a:rPr>
              <a:t>assertEquals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10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JavaSampleLib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),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"Regular sum shouldn't work"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@Test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@DisplayName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"Simple multiplication should work"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testMultiply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06287E"/>
                </a:solidFill>
                <a:latin typeface="Courier"/>
              </a:rPr>
              <a:t>assertEquals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20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sampleLib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multiply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),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"Regular multiplication should work"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@RepeatedTest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@DisplayName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"Ensure correct handling of zero"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testMultiplyWithZero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06287E"/>
                </a:solidFill>
                <a:latin typeface="Courier"/>
              </a:rPr>
              <a:t>assertEquals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sampleLib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multiply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),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"Multiple with zero should be zero"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06287E"/>
                </a:solidFill>
                <a:latin typeface="Courier"/>
              </a:rPr>
              <a:t>assertEquals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sampleLib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multiply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solidFill>
                  <a:srgbClr val="666666"/>
                </a:solidFill>
                <a:latin typeface="Courier"/>
              </a:rPr>
              <a:t>),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"Multiple with zero should be zero"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solidFill>
                  <a:srgbClr val="666666"/>
                </a:solidFill>
                <a:latin typeface="Courier"/>
              </a:rPr>
              <a:t>[][]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data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new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solidFill>
                  <a:srgbClr val="666666"/>
                </a:solidFill>
                <a:latin typeface="Courier"/>
              </a:rPr>
              <a:t>[][]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},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3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15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},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121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484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},{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};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@ParameterizedTest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@MethodSource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value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"data"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testWithStringParameter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solidFill>
                  <a:srgbClr val="666666"/>
                </a:solidFill>
                <a:latin typeface="Courier"/>
              </a:rPr>
              <a:t>[]</a:t>
            </a:r>
            <a:r>
              <a:rPr>
                <a:latin typeface="Courier"/>
              </a:rPr>
              <a:t> data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JavaSampleLib tester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new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JavaSampleLib</a:t>
            </a:r>
            <a:r>
              <a:rPr>
                <a:solidFill>
                  <a:srgbClr val="666666"/>
                </a:solidFill>
                <a:latin typeface="Courier"/>
              </a:rPr>
              <a:t>();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m1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data</a:t>
            </a:r>
            <a:r>
              <a:rPr>
                <a:solidFill>
                  <a:srgbClr val="666666"/>
                </a:solidFill>
                <a:latin typeface="Courier"/>
              </a:rPr>
              <a:t>[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solidFill>
                  <a:srgbClr val="666666"/>
                </a:solidFill>
                <a:latin typeface="Courier"/>
              </a:rPr>
              <a:t>];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m2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data</a:t>
            </a:r>
            <a:r>
              <a:rPr>
                <a:solidFill>
                  <a:srgbClr val="666666"/>
                </a:solidFill>
                <a:latin typeface="Courier"/>
              </a:rPr>
              <a:t>[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solidFill>
                  <a:srgbClr val="666666"/>
                </a:solidFill>
                <a:latin typeface="Courier"/>
              </a:rPr>
              <a:t>];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expected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data</a:t>
            </a:r>
            <a:r>
              <a:rPr>
                <a:solidFill>
                  <a:srgbClr val="666666"/>
                </a:solidFill>
                <a:latin typeface="Courier"/>
              </a:rPr>
              <a:t>[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r>
              <a:rPr>
                <a:solidFill>
                  <a:srgbClr val="666666"/>
                </a:solidFill>
                <a:latin typeface="Courier"/>
              </a:rPr>
              <a:t>];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06287E"/>
                </a:solidFill>
                <a:latin typeface="Courier"/>
              </a:rPr>
              <a:t>assertEquals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expected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tester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multiply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m1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m2</a:t>
            </a:r>
            <a:r>
              <a:rPr>
                <a:solidFill>
                  <a:srgbClr val="666666"/>
                </a:solidFill>
                <a:latin typeface="Courier"/>
              </a:rPr>
              <a:t>));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we run tests</a:t>
            </a:r>
          </a:p>
        </p:txBody>
      </p:sp>
      <p:pic>
        <p:nvPicPr>
          <p:cNvPr descr="fig:  assets/2021-10-24-17-02-49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606800" y="266700"/>
            <a:ext cx="50165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will see all results there</a:t>
            </a:r>
          </a:p>
        </p:txBody>
      </p:sp>
      <p:pic>
        <p:nvPicPr>
          <p:cNvPr descr="fig:  assets/2021-10-24-17-03-1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987800" y="266700"/>
            <a:ext cx="42545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also we can see the code coverage of tests</a:t>
            </a:r>
          </a:p>
        </p:txBody>
      </p:sp>
      <p:pic>
        <p:nvPicPr>
          <p:cNvPr descr="fig:  assets/2021-10-24-17-07-1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841500"/>
            <a:ext cx="5105400" cy="2184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we open our source code (just close and open again another case highlighting will not work) you will see tested part of your codes</a:t>
            </a:r>
          </a:p>
        </p:txBody>
      </p:sp>
      <p:pic>
        <p:nvPicPr>
          <p:cNvPr descr="fig:  assets/2021-10-24-17-09-5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19100"/>
            <a:ext cx="5105400" cy="502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we will see two options to add library as references in our application and use its functions.</a:t>
            </a:r>
          </a:p>
        </p:txBody>
      </p:sp>
    </p:spTree>
  </p:cSld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Maven Java Application + JUnit</a:t>
            </a:r>
          </a:p>
          <a:p>
            <a:pPr lvl="0" indent="0" marL="0">
              <a:buNone/>
            </a:pPr>
            <a:r>
              <a:rPr/>
              <a:t>Lets create Maven project with tests</a:t>
            </a:r>
          </a:p>
          <a:p>
            <a:pPr lvl="0" indent="0" marL="0">
              <a:buNone/>
            </a:pPr>
            <a:r>
              <a:rPr/>
              <a:t>Create a maven project</a:t>
            </a:r>
          </a:p>
          <a:p>
            <a:pPr lvl="0" indent="0" marL="0">
              <a:buNone/>
            </a:pPr>
            <a:r>
              <a:rPr i="1"/>
              <a:t>File -&gt; New -&gt; Maven Project</a:t>
            </a:r>
          </a:p>
        </p:txBody>
      </p:sp>
      <p:pic>
        <p:nvPicPr>
          <p:cNvPr descr="fig:  assets/2021-10-24-15-09-3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95300"/>
            <a:ext cx="51054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5-10-2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13000" y="1600200"/>
            <a:ext cx="4318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Lets convert our sample java-sample-lib directories to standard folder structure for test and app division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Maven – Introduction to the Standard Directory Layout</a:t>
            </a:r>
          </a:p>
          <a:p>
            <a:pPr lvl="0" indent="0" marL="0">
              <a:buNone/>
            </a:pPr>
            <a:r>
              <a:rPr/>
              <a:t>Also for intro you can use this</a:t>
            </a:r>
          </a:p>
          <a:p>
            <a:pPr lvl="0" indent="0" marL="0">
              <a:buNone/>
            </a:pPr>
            <a:r>
              <a:rPr>
                <a:hlinkClick r:id="rId3"/>
              </a:rPr>
              <a:t>JUnit Hello World Example - Examples Java Code Geeks - 2021</a:t>
            </a:r>
          </a:p>
          <a:p>
            <a:pPr lvl="0" indent="0" marL="0">
              <a:buNone/>
            </a:pPr>
            <a:r>
              <a:rPr/>
              <a:t>Eclipse</a:t>
            </a:r>
            <a:br/>
            <a:r>
              <a:rPr/>
              <a:t>Maven</a:t>
            </a:r>
            <a:br/>
            <a:r>
              <a:rPr/>
              <a:t>Java</a:t>
            </a:r>
            <a:br/>
            <a:r>
              <a:rPr/>
              <a:t>JUnit 4.12 (pulled by Maven automatically)</a:t>
            </a:r>
          </a:p>
        </p:txBody>
      </p:sp>
    </p:spTree>
  </p:cSld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Lets give new sample java-sample-lib-mvnbut in this time we will create a maven project</a:t>
            </a:r>
          </a:p>
        </p:txBody>
      </p:sp>
      <p:pic>
        <p:nvPicPr>
          <p:cNvPr descr="fig:  assets/2021-10-24-17-22-19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584200"/>
            <a:ext cx="5105400" cy="4686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7-22-44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05000" y="1600200"/>
            <a:ext cx="53213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pom.xml file</a:t>
            </a:r>
          </a:p>
          <a:p>
            <a:pPr lvl="0" indent="0">
              <a:buNone/>
            </a:pPr>
            <a:r>
              <a:rPr>
                <a:latin typeface="Courier"/>
              </a:rPr>
              <a:t>&lt;</a:t>
            </a:r>
            <a:r>
              <a:rPr b="1">
                <a:solidFill>
                  <a:srgbClr val="007020"/>
                </a:solidFill>
                <a:latin typeface="Courier"/>
              </a:rPr>
              <a:t>project</a:t>
            </a:r>
            <a:r>
              <a:rPr>
                <a:solidFill>
                  <a:srgbClr val="007020"/>
                </a:solidFill>
                <a:latin typeface="Courier"/>
              </a:rPr>
              <a:t> xmlns=</a:t>
            </a:r>
            <a:r>
              <a:rPr>
                <a:solidFill>
                  <a:srgbClr val="4070A0"/>
                </a:solidFill>
                <a:latin typeface="Courier"/>
              </a:rPr>
              <a:t>"http://maven.apache.org/POM/4.0.0"</a:t>
            </a:r>
            <a:r>
              <a:rPr>
                <a:solidFill>
                  <a:srgbClr val="007020"/>
                </a:solidFill>
                <a:latin typeface="Courier"/>
              </a:rPr>
              <a:t> xmlns:xsi=</a:t>
            </a:r>
            <a:r>
              <a:rPr>
                <a:solidFill>
                  <a:srgbClr val="4070A0"/>
                </a:solidFill>
                <a:latin typeface="Courier"/>
              </a:rPr>
              <a:t>"http://www.w3.org/2001/XMLSchema-instance"</a:t>
            </a:r>
            <a:r>
              <a:rPr>
                <a:solidFill>
                  <a:srgbClr val="007020"/>
                </a:solidFill>
                <a:latin typeface="Courier"/>
              </a:rPr>
              <a:t> xsi:schemaLocation=</a:t>
            </a:r>
            <a:r>
              <a:rPr>
                <a:solidFill>
                  <a:srgbClr val="4070A0"/>
                </a:solidFill>
                <a:latin typeface="Courier"/>
              </a:rPr>
              <a:t>"http://maven.apache.org/POM/4.0.0 https://maven.apache.org/xsd/maven-4.0.0.xsd"</a:t>
            </a:r>
            <a:r>
              <a:rPr>
                <a:latin typeface="Courier"/>
              </a:rPr>
              <a:t>&gt;</a:t>
            </a:r>
            <a:br/>
            <a:r>
              <a:rPr>
                <a:latin typeface="Courier"/>
              </a:rPr>
              <a:t>  &lt;</a:t>
            </a:r>
            <a:r>
              <a:rPr b="1">
                <a:solidFill>
                  <a:srgbClr val="007020"/>
                </a:solidFill>
                <a:latin typeface="Courier"/>
              </a:rPr>
              <a:t>modelVersion</a:t>
            </a:r>
            <a:r>
              <a:rPr>
                <a:latin typeface="Courier"/>
              </a:rPr>
              <a:t>&gt;4.0.0&lt;/</a:t>
            </a:r>
            <a:r>
              <a:rPr b="1">
                <a:solidFill>
                  <a:srgbClr val="007020"/>
                </a:solidFill>
                <a:latin typeface="Courier"/>
              </a:rPr>
              <a:t>modelVersion</a:t>
            </a:r>
            <a:r>
              <a:rPr>
                <a:latin typeface="Courier"/>
              </a:rPr>
              <a:t>&gt;</a:t>
            </a:r>
            <a:br/>
            <a:r>
              <a:rPr>
                <a:latin typeface="Courier"/>
              </a:rPr>
              <a:t>  &lt;</a:t>
            </a:r>
            <a:r>
              <a:rPr b="1">
                <a:solidFill>
                  <a:srgbClr val="007020"/>
                </a:solidFill>
                <a:latin typeface="Courier"/>
              </a:rPr>
              <a:t>groupId</a:t>
            </a:r>
            <a:r>
              <a:rPr>
                <a:latin typeface="Courier"/>
              </a:rPr>
              <a:t>&gt;com.ce103&lt;/</a:t>
            </a:r>
            <a:r>
              <a:rPr b="1">
                <a:solidFill>
                  <a:srgbClr val="007020"/>
                </a:solidFill>
                <a:latin typeface="Courier"/>
              </a:rPr>
              <a:t>groupId</a:t>
            </a:r>
            <a:r>
              <a:rPr>
                <a:latin typeface="Courier"/>
              </a:rPr>
              <a:t>&gt;</a:t>
            </a:r>
            <a:br/>
            <a:r>
              <a:rPr>
                <a:latin typeface="Courier"/>
              </a:rPr>
              <a:t>  &lt;</a:t>
            </a:r>
            <a:r>
              <a:rPr b="1">
                <a:solidFill>
                  <a:srgbClr val="007020"/>
                </a:solidFill>
                <a:latin typeface="Courier"/>
              </a:rPr>
              <a:t>artifactId</a:t>
            </a:r>
            <a:r>
              <a:rPr>
                <a:latin typeface="Courier"/>
              </a:rPr>
              <a:t>&gt;java-sample-lib-ext&lt;/</a:t>
            </a:r>
            <a:r>
              <a:rPr b="1">
                <a:solidFill>
                  <a:srgbClr val="007020"/>
                </a:solidFill>
                <a:latin typeface="Courier"/>
              </a:rPr>
              <a:t>artifactId</a:t>
            </a:r>
            <a:r>
              <a:rPr>
                <a:latin typeface="Courier"/>
              </a:rPr>
              <a:t>&gt;</a:t>
            </a:r>
            <a:br/>
            <a:r>
              <a:rPr>
                <a:latin typeface="Courier"/>
              </a:rPr>
              <a:t>  &lt;</a:t>
            </a:r>
            <a:r>
              <a:rPr b="1">
                <a:solidFill>
                  <a:srgbClr val="007020"/>
                </a:solidFill>
                <a:latin typeface="Courier"/>
              </a:rPr>
              <a:t>version</a:t>
            </a:r>
            <a:r>
              <a:rPr>
                <a:latin typeface="Courier"/>
              </a:rPr>
              <a:t>&gt;0.0.1-SNAPSHOT&lt;/</a:t>
            </a:r>
            <a:r>
              <a:rPr b="1">
                <a:solidFill>
                  <a:srgbClr val="007020"/>
                </a:solidFill>
                <a:latin typeface="Courier"/>
              </a:rPr>
              <a:t>version</a:t>
            </a:r>
            <a:r>
              <a:rPr>
                <a:latin typeface="Courier"/>
              </a:rPr>
              <a:t>&gt;</a:t>
            </a:r>
            <a:br/>
            <a:r>
              <a:rPr>
                <a:latin typeface="Courier"/>
              </a:rPr>
              <a:t>  &lt;</a:t>
            </a:r>
            <a:r>
              <a:rPr b="1">
                <a:solidFill>
                  <a:srgbClr val="007020"/>
                </a:solidFill>
                <a:latin typeface="Courier"/>
              </a:rPr>
              <a:t>name</a:t>
            </a:r>
            <a:r>
              <a:rPr>
                <a:latin typeface="Courier"/>
              </a:rPr>
              <a:t>&gt;Java Sample Lib&lt;/</a:t>
            </a:r>
            <a:r>
              <a:rPr b="1">
                <a:solidFill>
                  <a:srgbClr val="007020"/>
                </a:solidFill>
                <a:latin typeface="Courier"/>
              </a:rPr>
              <a:t>name</a:t>
            </a:r>
            <a:r>
              <a:rPr>
                <a:latin typeface="Courier"/>
              </a:rPr>
              <a:t>&gt;</a:t>
            </a:r>
            <a:br/>
            <a:r>
              <a:rPr>
                <a:latin typeface="Courier"/>
              </a:rPr>
              <a:t>  &lt;</a:t>
            </a:r>
            <a:r>
              <a:rPr b="1">
                <a:solidFill>
                  <a:srgbClr val="007020"/>
                </a:solidFill>
                <a:latin typeface="Courier"/>
              </a:rPr>
              <a:t>description</a:t>
            </a:r>
            <a:r>
              <a:rPr>
                <a:latin typeface="Courier"/>
              </a:rPr>
              <a:t>&gt;Java Sample with Unit Test&lt;/</a:t>
            </a:r>
            <a:r>
              <a:rPr b="1">
                <a:solidFill>
                  <a:srgbClr val="007020"/>
                </a:solidFill>
                <a:latin typeface="Courier"/>
              </a:rPr>
              <a:t>description</a:t>
            </a:r>
            <a:r>
              <a:rPr>
                <a:latin typeface="Courier"/>
              </a:rPr>
              <a:t>&gt;</a:t>
            </a:r>
            <a:br/>
            <a:r>
              <a:rPr>
                <a:latin typeface="Courier"/>
              </a:rPr>
              <a:t>&lt;/</a:t>
            </a:r>
            <a:r>
              <a:rPr b="1">
                <a:solidFill>
                  <a:srgbClr val="007020"/>
                </a:solidFill>
                <a:latin typeface="Courier"/>
              </a:rPr>
              <a:t>project</a:t>
            </a:r>
            <a:r>
              <a:rPr>
                <a:latin typeface="Courier"/>
              </a:rPr>
              <a:t>&gt;</a:t>
            </a:r>
          </a:p>
        </p:txBody>
      </p:sp>
    </p:spTree>
  </p:cSld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will add JUnit 5 for our project</a:t>
            </a:r>
          </a:p>
          <a:p>
            <a:pPr lvl="0" indent="0">
              <a:buNone/>
            </a:pPr>
            <a:r>
              <a:rPr>
                <a:latin typeface="Courier"/>
              </a:rPr>
              <a:t>&lt;</a:t>
            </a:r>
            <a:r>
              <a:rPr b="1">
                <a:solidFill>
                  <a:srgbClr val="007020"/>
                </a:solidFill>
                <a:latin typeface="Courier"/>
              </a:rPr>
              <a:t>project</a:t>
            </a:r>
            <a:r>
              <a:rPr>
                <a:solidFill>
                  <a:srgbClr val="007020"/>
                </a:solidFill>
                <a:latin typeface="Courier"/>
              </a:rPr>
              <a:t> xmlns=</a:t>
            </a:r>
            <a:r>
              <a:rPr>
                <a:solidFill>
                  <a:srgbClr val="4070A0"/>
                </a:solidFill>
                <a:latin typeface="Courier"/>
              </a:rPr>
              <a:t>"http://maven.apache.org/POM/4.0.0"</a:t>
            </a:r>
            <a:br/>
            <a:r>
              <a:rPr>
                <a:solidFill>
                  <a:srgbClr val="007020"/>
                </a:solidFill>
                <a:latin typeface="Courier"/>
              </a:rPr>
              <a:t>    xmlns:xsi=</a:t>
            </a:r>
            <a:r>
              <a:rPr>
                <a:solidFill>
                  <a:srgbClr val="4070A0"/>
                </a:solidFill>
                <a:latin typeface="Courier"/>
              </a:rPr>
              <a:t>"http://www.w3.org/2001/XMLSchema-instance"</a:t>
            </a:r>
            <a:br/>
            <a:r>
              <a:rPr>
                <a:solidFill>
                  <a:srgbClr val="007020"/>
                </a:solidFill>
                <a:latin typeface="Courier"/>
              </a:rPr>
              <a:t>    xsi:schemaLocation=</a:t>
            </a:r>
            <a:r>
              <a:rPr>
                <a:solidFill>
                  <a:srgbClr val="4070A0"/>
                </a:solidFill>
                <a:latin typeface="Courier"/>
              </a:rPr>
              <a:t>"http://maven.apache.org/POM/4.0.0 https://maven.apache.org/xsd/maven-4.0.0.xsd"</a:t>
            </a:r>
            <a:r>
              <a:rPr>
                <a:latin typeface="Courier"/>
              </a:rPr>
              <a:t>&gt;</a:t>
            </a:r>
            <a:br/>
            <a:r>
              <a:rPr>
                <a:latin typeface="Courier"/>
              </a:rPr>
              <a:t>    &lt;</a:t>
            </a:r>
            <a:r>
              <a:rPr b="1">
                <a:solidFill>
                  <a:srgbClr val="007020"/>
                </a:solidFill>
                <a:latin typeface="Courier"/>
              </a:rPr>
              <a:t>modelVersion</a:t>
            </a:r>
            <a:r>
              <a:rPr>
                <a:latin typeface="Courier"/>
              </a:rPr>
              <a:t>&gt;4.0.0&lt;/</a:t>
            </a:r>
            <a:r>
              <a:rPr b="1">
                <a:solidFill>
                  <a:srgbClr val="007020"/>
                </a:solidFill>
                <a:latin typeface="Courier"/>
              </a:rPr>
              <a:t>modelVersion</a:t>
            </a:r>
            <a:r>
              <a:rPr>
                <a:latin typeface="Courier"/>
              </a:rPr>
              <a:t>&gt;</a:t>
            </a:r>
            <a:br/>
            <a:r>
              <a:rPr>
                <a:latin typeface="Courier"/>
              </a:rPr>
              <a:t>    &lt;</a:t>
            </a:r>
            <a:r>
              <a:rPr b="1">
                <a:solidFill>
                  <a:srgbClr val="007020"/>
                </a:solidFill>
                <a:latin typeface="Courier"/>
              </a:rPr>
              <a:t>groupId</a:t>
            </a:r>
            <a:r>
              <a:rPr>
                <a:latin typeface="Courier"/>
              </a:rPr>
              <a:t>&gt;com.ce103&lt;/</a:t>
            </a:r>
            <a:r>
              <a:rPr b="1">
                <a:solidFill>
                  <a:srgbClr val="007020"/>
                </a:solidFill>
                <a:latin typeface="Courier"/>
              </a:rPr>
              <a:t>groupId</a:t>
            </a:r>
            <a:r>
              <a:rPr>
                <a:latin typeface="Courier"/>
              </a:rPr>
              <a:t>&gt;</a:t>
            </a:r>
            <a:br/>
            <a:r>
              <a:rPr>
                <a:latin typeface="Courier"/>
              </a:rPr>
              <a:t>    &lt;</a:t>
            </a:r>
            <a:r>
              <a:rPr b="1">
                <a:solidFill>
                  <a:srgbClr val="007020"/>
                </a:solidFill>
                <a:latin typeface="Courier"/>
              </a:rPr>
              <a:t>artifactId</a:t>
            </a:r>
            <a:r>
              <a:rPr>
                <a:latin typeface="Courier"/>
              </a:rPr>
              <a:t>&gt;java-sample-lib-ext&lt;/</a:t>
            </a:r>
            <a:r>
              <a:rPr b="1">
                <a:solidFill>
                  <a:srgbClr val="007020"/>
                </a:solidFill>
                <a:latin typeface="Courier"/>
              </a:rPr>
              <a:t>artifactId</a:t>
            </a:r>
            <a:r>
              <a:rPr>
                <a:latin typeface="Courier"/>
              </a:rPr>
              <a:t>&gt;</a:t>
            </a:r>
            <a:br/>
            <a:r>
              <a:rPr>
                <a:latin typeface="Courier"/>
              </a:rPr>
              <a:t>    &lt;</a:t>
            </a:r>
            <a:r>
              <a:rPr b="1">
                <a:solidFill>
                  <a:srgbClr val="007020"/>
                </a:solidFill>
                <a:latin typeface="Courier"/>
              </a:rPr>
              <a:t>version</a:t>
            </a:r>
            <a:r>
              <a:rPr>
                <a:latin typeface="Courier"/>
              </a:rPr>
              <a:t>&gt;0.0.1-SNAPSHOT&lt;/</a:t>
            </a:r>
            <a:r>
              <a:rPr b="1">
                <a:solidFill>
                  <a:srgbClr val="007020"/>
                </a:solidFill>
                <a:latin typeface="Courier"/>
              </a:rPr>
              <a:t>version</a:t>
            </a:r>
            <a:r>
              <a:rPr>
                <a:latin typeface="Courier"/>
              </a:rPr>
              <a:t>&gt;</a:t>
            </a:r>
            <a:br/>
            <a:r>
              <a:rPr>
                <a:latin typeface="Courier"/>
              </a:rPr>
              <a:t>    &lt;</a:t>
            </a:r>
            <a:r>
              <a:rPr b="1">
                <a:solidFill>
                  <a:srgbClr val="007020"/>
                </a:solidFill>
                <a:latin typeface="Courier"/>
              </a:rPr>
              <a:t>name</a:t>
            </a:r>
            <a:r>
              <a:rPr>
                <a:latin typeface="Courier"/>
              </a:rPr>
              <a:t>&gt;Java Sample Lib&lt;/</a:t>
            </a:r>
            <a:r>
              <a:rPr b="1">
                <a:solidFill>
                  <a:srgbClr val="007020"/>
                </a:solidFill>
                <a:latin typeface="Courier"/>
              </a:rPr>
              <a:t>name</a:t>
            </a:r>
            <a:r>
              <a:rPr>
                <a:latin typeface="Courier"/>
              </a:rPr>
              <a:t>&gt;</a:t>
            </a:r>
            <a:br/>
            <a:r>
              <a:rPr>
                <a:latin typeface="Courier"/>
              </a:rPr>
              <a:t>    &lt;</a:t>
            </a:r>
            <a:r>
              <a:rPr b="1">
                <a:solidFill>
                  <a:srgbClr val="007020"/>
                </a:solidFill>
                <a:latin typeface="Courier"/>
              </a:rPr>
              <a:t>description</a:t>
            </a:r>
            <a:r>
              <a:rPr>
                <a:latin typeface="Courier"/>
              </a:rPr>
              <a:t>&gt;Java Sample with Unit Test&lt;/</a:t>
            </a:r>
            <a:r>
              <a:rPr b="1">
                <a:solidFill>
                  <a:srgbClr val="007020"/>
                </a:solidFill>
                <a:latin typeface="Courier"/>
              </a:rPr>
              <a:t>description</a:t>
            </a:r>
            <a:r>
              <a:rPr>
                <a:latin typeface="Courier"/>
              </a:rPr>
              <a:t>&gt;</a:t>
            </a:r>
            <a:br/>
            <a:br/>
            <a:r>
              <a:rPr>
                <a:latin typeface="Courier"/>
              </a:rPr>
              <a:t>    &lt;</a:t>
            </a:r>
            <a:r>
              <a:rPr b="1">
                <a:solidFill>
                  <a:srgbClr val="007020"/>
                </a:solidFill>
                <a:latin typeface="Courier"/>
              </a:rPr>
              <a:t>dependencies</a:t>
            </a:r>
            <a:r>
              <a:rPr>
                <a:latin typeface="Courier"/>
              </a:rPr>
              <a:t>&gt;</a:t>
            </a:r>
            <a:br/>
            <a:r>
              <a:rPr>
                <a:latin typeface="Courier"/>
              </a:rPr>
              <a:t>        &lt;</a:t>
            </a:r>
            <a:r>
              <a:rPr b="1">
                <a:solidFill>
                  <a:srgbClr val="007020"/>
                </a:solidFill>
                <a:latin typeface="Courier"/>
              </a:rPr>
              <a:t>dependency</a:t>
            </a:r>
            <a:r>
              <a:rPr>
                <a:latin typeface="Courier"/>
              </a:rPr>
              <a:t>&gt;</a:t>
            </a:r>
            <a:br/>
            <a:r>
              <a:rPr>
                <a:latin typeface="Courier"/>
              </a:rPr>
              <a:t>            &lt;</a:t>
            </a:r>
            <a:r>
              <a:rPr b="1">
                <a:solidFill>
                  <a:srgbClr val="007020"/>
                </a:solidFill>
                <a:latin typeface="Courier"/>
              </a:rPr>
              <a:t>groupId</a:t>
            </a:r>
            <a:r>
              <a:rPr>
                <a:latin typeface="Courier"/>
              </a:rPr>
              <a:t>&gt;org.junit.jupiter&lt;/</a:t>
            </a:r>
            <a:r>
              <a:rPr b="1">
                <a:solidFill>
                  <a:srgbClr val="007020"/>
                </a:solidFill>
                <a:latin typeface="Courier"/>
              </a:rPr>
              <a:t>groupId</a:t>
            </a:r>
            <a:r>
              <a:rPr>
                <a:latin typeface="Courier"/>
              </a:rPr>
              <a:t>&gt;</a:t>
            </a:r>
            <a:br/>
            <a:r>
              <a:rPr>
                <a:latin typeface="Courier"/>
              </a:rPr>
              <a:t>            &lt;</a:t>
            </a:r>
            <a:r>
              <a:rPr b="1">
                <a:solidFill>
                  <a:srgbClr val="007020"/>
                </a:solidFill>
                <a:latin typeface="Courier"/>
              </a:rPr>
              <a:t>artifactId</a:t>
            </a:r>
            <a:r>
              <a:rPr>
                <a:latin typeface="Courier"/>
              </a:rPr>
              <a:t>&gt;junit-jupiter-params&lt;/</a:t>
            </a:r>
            <a:r>
              <a:rPr b="1">
                <a:solidFill>
                  <a:srgbClr val="007020"/>
                </a:solidFill>
                <a:latin typeface="Courier"/>
              </a:rPr>
              <a:t>artifactId</a:t>
            </a:r>
            <a:r>
              <a:rPr>
                <a:latin typeface="Courier"/>
              </a:rPr>
              <a:t>&gt;</a:t>
            </a:r>
            <a:br/>
            <a:r>
              <a:rPr>
                <a:latin typeface="Courier"/>
              </a:rPr>
              <a:t>            &lt;</a:t>
            </a:r>
            <a:r>
              <a:rPr b="1">
                <a:solidFill>
                  <a:srgbClr val="007020"/>
                </a:solidFill>
                <a:latin typeface="Courier"/>
              </a:rPr>
              <a:t>version</a:t>
            </a:r>
            <a:r>
              <a:rPr>
                <a:latin typeface="Courier"/>
              </a:rPr>
              <a:t>&gt;5.7.1&lt;/</a:t>
            </a:r>
            <a:r>
              <a:rPr b="1">
                <a:solidFill>
                  <a:srgbClr val="007020"/>
                </a:solidFill>
                <a:latin typeface="Courier"/>
              </a:rPr>
              <a:t>version</a:t>
            </a:r>
            <a:r>
              <a:rPr>
                <a:latin typeface="Courier"/>
              </a:rPr>
              <a:t>&gt;</a:t>
            </a:r>
            <a:br/>
            <a:r>
              <a:rPr>
                <a:latin typeface="Courier"/>
              </a:rPr>
              <a:t>            &lt;</a:t>
            </a:r>
            <a:r>
              <a:rPr b="1">
                <a:solidFill>
                  <a:srgbClr val="007020"/>
                </a:solidFill>
                <a:latin typeface="Courier"/>
              </a:rPr>
              <a:t>scope</a:t>
            </a:r>
            <a:r>
              <a:rPr>
                <a:latin typeface="Courier"/>
              </a:rPr>
              <a:t>&gt;test&lt;/</a:t>
            </a:r>
            <a:r>
              <a:rPr b="1">
                <a:solidFill>
                  <a:srgbClr val="007020"/>
                </a:solidFill>
                <a:latin typeface="Courier"/>
              </a:rPr>
              <a:t>scope</a:t>
            </a:r>
            <a:r>
              <a:rPr>
                <a:latin typeface="Courier"/>
              </a:rPr>
              <a:t>&gt;</a:t>
            </a:r>
            <a:br/>
            <a:r>
              <a:rPr>
                <a:latin typeface="Courier"/>
              </a:rPr>
              <a:t>        &lt;/</a:t>
            </a:r>
            <a:r>
              <a:rPr b="1">
                <a:solidFill>
                  <a:srgbClr val="007020"/>
                </a:solidFill>
                <a:latin typeface="Courier"/>
              </a:rPr>
              <a:t>dependency</a:t>
            </a:r>
            <a:r>
              <a:rPr>
                <a:latin typeface="Courier"/>
              </a:rPr>
              <a:t>&gt;</a:t>
            </a:r>
            <a:br/>
            <a:r>
              <a:rPr>
                <a:latin typeface="Courier"/>
              </a:rPr>
              <a:t>    &lt;/</a:t>
            </a:r>
            <a:r>
              <a:rPr b="1">
                <a:solidFill>
                  <a:srgbClr val="007020"/>
                </a:solidFill>
                <a:latin typeface="Courier"/>
              </a:rPr>
              <a:t>dependencies</a:t>
            </a:r>
            <a:r>
              <a:rPr>
                <a:latin typeface="Courier"/>
              </a:rPr>
              <a:t>&gt;</a:t>
            </a:r>
            <a:br/>
            <a:br/>
            <a:r>
              <a:rPr>
                <a:latin typeface="Courier"/>
              </a:rPr>
              <a:t>&lt;/</a:t>
            </a:r>
            <a:r>
              <a:rPr b="1">
                <a:solidFill>
                  <a:srgbClr val="007020"/>
                </a:solidFill>
                <a:latin typeface="Courier"/>
              </a:rPr>
              <a:t>project</a:t>
            </a:r>
            <a:r>
              <a:rPr>
                <a:latin typeface="Courier"/>
              </a:rPr>
              <a:t>&gt;</a:t>
            </a:r>
          </a:p>
        </p:txBody>
      </p:sp>
    </p:spTree>
  </p:cSld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will automatically download libraries</a:t>
            </a:r>
          </a:p>
        </p:txBody>
      </p:sp>
      <p:pic>
        <p:nvPicPr>
          <p:cNvPr descr="fig:  assets/2021-10-24-17-25-0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708400" y="266700"/>
            <a:ext cx="48133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7-26-2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362200"/>
            <a:ext cx="8229600" cy="2476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Create java sample library in ce103 package, first create java package</a:t>
            </a:r>
          </a:p>
        </p:txBody>
      </p:sp>
      <p:pic>
        <p:nvPicPr>
          <p:cNvPr descr="fig:  assets/2021-10-24-17-26-4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31800"/>
            <a:ext cx="5105400" cy="500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First option</a:t>
            </a:r>
          </a:p>
          <a:p>
            <a:pPr lvl="0" indent="0" marL="0">
              <a:buNone/>
            </a:pPr>
            <a:r>
              <a:rPr/>
              <a:t>right click references for c-sample-app and add current library as reference</a:t>
            </a:r>
          </a:p>
        </p:txBody>
      </p:sp>
      <p:pic>
        <p:nvPicPr>
          <p:cNvPr descr="fig:  assets/2021-10-23-16-14-44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771900" y="266700"/>
            <a:ext cx="47117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 this package create library class</a:t>
            </a:r>
          </a:p>
        </p:txBody>
      </p:sp>
      <p:pic>
        <p:nvPicPr>
          <p:cNvPr descr="fig:  assets/2021-10-24-17-27-4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739900"/>
            <a:ext cx="5105400" cy="2400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7-27-2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908300" y="1600200"/>
            <a:ext cx="3327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copy content from other library</a:t>
            </a:r>
          </a:p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package</a:t>
            </a:r>
            <a:r>
              <a:rPr>
                <a:latin typeface="Courier"/>
              </a:rPr>
              <a:t> ce103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JavaSampleLib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String </a:t>
            </a:r>
            <a:r>
              <a:rPr>
                <a:solidFill>
                  <a:srgbClr val="06287E"/>
                </a:solidFill>
                <a:latin typeface="Courier"/>
              </a:rPr>
              <a:t>sayHelloTo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String name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br/>
            <a:r>
              <a:rPr>
                <a:latin typeface="Courier"/>
              </a:rPr>
              <a:t>        String output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""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solidFill>
                  <a:srgbClr val="666666"/>
                </a:solidFill>
                <a:latin typeface="Courier"/>
              </a:rPr>
              <a:t>(!</a:t>
            </a:r>
            <a:r>
              <a:rPr>
                <a:latin typeface="Courier"/>
              </a:rPr>
              <a:t>name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isBlank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&amp;&amp;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!</a:t>
            </a:r>
            <a:r>
              <a:rPr>
                <a:latin typeface="Courier"/>
              </a:rPr>
              <a:t>name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isEmpty</a:t>
            </a:r>
            <a:r>
              <a:rPr>
                <a:solidFill>
                  <a:srgbClr val="666666"/>
                </a:solidFill>
                <a:latin typeface="Courier"/>
              </a:rPr>
              <a:t>()){</a:t>
            </a:r>
            <a:br/>
            <a:r>
              <a:rPr>
                <a:latin typeface="Courier"/>
              </a:rPr>
              <a:t>            output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"Hello "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r>
              <a:rPr>
                <a:latin typeface="Courier"/>
              </a:rPr>
              <a:t>name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r>
              <a:rPr b="1">
                <a:solidFill>
                  <a:srgbClr val="007020"/>
                </a:solidFill>
                <a:latin typeface="Courier"/>
              </a:rPr>
              <a:t>else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output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"Hello There"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    System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out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println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output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output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a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b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c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c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a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r>
              <a:rPr>
                <a:latin typeface="Courier"/>
              </a:rPr>
              <a:t>b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c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multiply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a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b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a </a:t>
            </a:r>
            <a:r>
              <a:rPr>
                <a:solidFill>
                  <a:srgbClr val="666666"/>
                </a:solidFill>
                <a:latin typeface="Courier"/>
              </a:rPr>
              <a:t>*</a:t>
            </a:r>
            <a:r>
              <a:rPr>
                <a:latin typeface="Courier"/>
              </a:rPr>
              <a:t> b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lets create tests inf src/test/java</a:t>
            </a:r>
          </a:p>
        </p:txBody>
      </p:sp>
      <p:pic>
        <p:nvPicPr>
          <p:cNvPr descr="fig:  assets/2021-10-24-17-28-5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524000"/>
            <a:ext cx="5105400" cy="281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7-29-4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01900" y="1600200"/>
            <a:ext cx="4140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create a JUnit Case</a:t>
            </a:r>
          </a:p>
        </p:txBody>
      </p:sp>
      <p:pic>
        <p:nvPicPr>
          <p:cNvPr descr="fig:  assets/2021-10-24-17-30-11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363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7-31-09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06700" y="1600200"/>
            <a:ext cx="3517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7-31-39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94000" y="1600200"/>
            <a:ext cx="3556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7-31-5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600200"/>
            <a:ext cx="8001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will simple template</a:t>
            </a:r>
          </a:p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package</a:t>
            </a:r>
            <a:r>
              <a:rPr>
                <a:latin typeface="Courier"/>
              </a:rPr>
              <a:t> ce103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org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junit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jupiter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api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Assertions</a:t>
            </a:r>
            <a:r>
              <a:rPr>
                <a:solidFill>
                  <a:srgbClr val="666666"/>
                </a:solidFill>
                <a:latin typeface="Courier"/>
              </a:rPr>
              <a:t>.*;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org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junit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jupiter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api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AfterAll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org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junit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jupiter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api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AfterEach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org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junit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jupiter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api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BeforeAll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org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junit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jupiter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api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BeforeEach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org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junit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jupiter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api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latin typeface="Courier"/>
              </a:rPr>
              <a:t>Test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JavaSampleLibTest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@BeforeAll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setUpBeforeClass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throws</a:t>
            </a:r>
            <a:r>
              <a:rPr>
                <a:latin typeface="Courier"/>
              </a:rPr>
              <a:t> Exception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@AfterAll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tearDownAfterClass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throws</a:t>
            </a:r>
            <a:r>
              <a:rPr>
                <a:latin typeface="Courier"/>
              </a:rPr>
              <a:t> Exception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@BeforeEach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setUp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throws</a:t>
            </a:r>
            <a:r>
              <a:rPr>
                <a:latin typeface="Courier"/>
              </a:rPr>
              <a:t> Exception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@AfterEach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tearDown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throws</a:t>
            </a:r>
            <a:r>
              <a:rPr>
                <a:latin typeface="Courier"/>
              </a:rPr>
              <a:t> Exception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@Test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testSayHelloTo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06287E"/>
                </a:solidFill>
                <a:latin typeface="Courier"/>
              </a:rPr>
              <a:t>fail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"Not yet implemented"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@Test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testSum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06287E"/>
                </a:solidFill>
                <a:latin typeface="Courier"/>
              </a:rPr>
              <a:t>fail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"Not yet implemented"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@Test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testMultiply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06287E"/>
                </a:solidFill>
                <a:latin typeface="Courier"/>
              </a:rPr>
              <a:t>fail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"Not yet implemented"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Introduction to Code Reusability and Automated Testing</a:t>
            </a:r>
          </a:p>
          <a:p>
            <a:pPr lvl="0" indent="0" marL="0">
              <a:buNone/>
            </a:pPr>
            <a:r>
              <a:rPr/>
              <a:t>During this course we will use entry level of shared library development and their tests and test automations. Also we will see TDD(Test Driven Development) approach.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Add Reference</a:t>
            </a:r>
          </a:p>
        </p:txBody>
      </p:sp>
      <p:pic>
        <p:nvPicPr>
          <p:cNvPr descr="fig:  assets/2021-10-23-16-14-5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054100"/>
            <a:ext cx="5105400" cy="3771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lets copy tests from other projects</a:t>
            </a:r>
          </a:p>
          <a:p>
            <a:pPr lvl="0" indent="0">
              <a:buNone/>
            </a:pPr>
          </a:p>
        </p:txBody>
      </p:sp>
    </p:spTree>
  </p:cSld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7-38-1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81300" y="1600200"/>
            <a:ext cx="3568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7-38-2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984500" y="1600200"/>
            <a:ext cx="3187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4-17-39-5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05000" y="1600200"/>
            <a:ext cx="53213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That’s a part of java unit testing…</a:t>
            </a:r>
          </a:p>
        </p:txBody>
      </p:sp>
    </p:spTree>
  </p:cSld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TDD (Test Driven Development)</a:t>
            </a:r>
          </a:p>
        </p:txBody>
      </p:sp>
    </p:spTree>
  </p:cSld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 and Deployment Automation Management</a:t>
            </a:r>
          </a:p>
        </p:txBody>
      </p:sp>
    </p:spTree>
  </p:cSld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Travis-CI + C</a:t>
            </a:r>
          </a:p>
        </p:txBody>
      </p:sp>
    </p:spTree>
  </p:cSld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Travis-CI + Cpp</a:t>
            </a:r>
          </a:p>
        </p:txBody>
      </p:sp>
    </p:spTree>
  </p:cSld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Travis-CI + C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Browse for solution and select c-sample-lib</a:t>
            </a:r>
          </a:p>
        </p:txBody>
      </p:sp>
      <p:pic>
        <p:nvPicPr>
          <p:cNvPr descr="fig:  assets/2021-10-23-16-15-09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006600"/>
            <a:ext cx="5105400" cy="1854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Travis-CI + Java</a:t>
            </a:r>
          </a:p>
        </p:txBody>
      </p:sp>
    </p:spTree>
  </p:cSld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GitHub - MicrosoftDocs/cpp-docs: C++ Documentation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can check added reference from references section</a:t>
            </a:r>
          </a:p>
        </p:txBody>
      </p:sp>
      <p:pic>
        <p:nvPicPr>
          <p:cNvPr descr="fig:  assets/2021-10-23-16-15-21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949700" y="266700"/>
            <a:ext cx="43307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we can include required headers from c-sample-lib folder and use it.</a:t>
            </a:r>
          </a:p>
          <a:p>
            <a:pPr lvl="0" indent="0" marL="0">
              <a:buNone/>
            </a:pPr>
            <a:r>
              <a:rPr/>
              <a:t>we can include required header with relative path as follow or with configuration</a:t>
            </a:r>
          </a:p>
          <a:p>
            <a:pPr lvl="0" indent="0">
              <a:buNone/>
            </a:pPr>
            <a:r>
              <a:rPr>
                <a:solidFill>
                  <a:srgbClr val="BC7A00"/>
                </a:solidFill>
                <a:latin typeface="Courier"/>
              </a:rPr>
              <a:t>#include </a:t>
            </a:r>
            <a:r>
              <a:rPr>
                <a:latin typeface="Courier"/>
              </a:rPr>
              <a:t>&lt;stdio.h&gt;</a:t>
            </a:r>
            <a:br/>
            <a:r>
              <a:rPr>
                <a:solidFill>
                  <a:srgbClr val="BC7A00"/>
                </a:solidFill>
                <a:latin typeface="Courier"/>
              </a:rPr>
              <a:t>#include </a:t>
            </a:r>
            <a:r>
              <a:rPr>
                <a:latin typeface="Courier"/>
              </a:rPr>
              <a:t>"..\c-sample-lib\samplelib.h"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&lt;summary&gt;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&lt;/summary&gt;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&lt;returns&gt;&lt;/returns&gt;</a:t>
            </a:r>
            <a:br/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main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printf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"Hello World!\n"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can build our c-sample-app</a:t>
            </a:r>
          </a:p>
        </p:txBody>
      </p:sp>
      <p:pic>
        <p:nvPicPr>
          <p:cNvPr descr="fig:  assets/2021-10-23-16-16-0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879600"/>
            <a:ext cx="5105400" cy="212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also we can only write header name</a:t>
            </a:r>
          </a:p>
          <a:p>
            <a:pPr lvl="0" indent="0">
              <a:buNone/>
            </a:pPr>
            <a:r>
              <a:rPr>
                <a:solidFill>
                  <a:srgbClr val="BC7A00"/>
                </a:solidFill>
                <a:latin typeface="Courier"/>
              </a:rPr>
              <a:t>#include </a:t>
            </a:r>
            <a:r>
              <a:rPr>
                <a:latin typeface="Courier"/>
              </a:rPr>
              <a:t>&lt;samplelib.h&gt;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this we need to configure include directories</a:t>
            </a:r>
          </a:p>
        </p:txBody>
      </p:sp>
      <p:pic>
        <p:nvPicPr>
          <p:cNvPr descr="fig:  assets/2021-10-23-16-17-54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93800"/>
            <a:ext cx="5105400" cy="349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c-sample-lib header file location</a:t>
            </a:r>
          </a:p>
        </p:txBody>
      </p:sp>
      <p:pic>
        <p:nvPicPr>
          <p:cNvPr descr="fig:  assets/2021-10-23-16-19-0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565400"/>
            <a:ext cx="5105400" cy="736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height:100px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browse for folder</a:t>
            </a:r>
          </a:p>
        </p:txBody>
      </p:sp>
      <p:pic>
        <p:nvPicPr>
          <p:cNvPr descr="fig:  assets/2021-10-23-16-19-2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4986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height:300px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your full path will be added to your configuration</a:t>
            </a:r>
          </a:p>
        </p:txBody>
      </p:sp>
      <p:pic>
        <p:nvPicPr>
          <p:cNvPr descr="fig:  assets/2021-10-23-16-19-29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066800"/>
            <a:ext cx="5105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During this course we will use </a:t>
            </a:r>
            <a:r>
              <a:rPr b="1"/>
              <a:t>Windows OS, Eclipse and Visual Studio Commuity Edition</a:t>
            </a:r>
            <a:r>
              <a:rPr/>
              <a:t> environments for examples.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you add header file paths to your configuration you can use header files by name in your source code</a:t>
            </a:r>
          </a:p>
          <a:p>
            <a:pPr lvl="0" indent="0">
              <a:buNone/>
            </a:pPr>
            <a:r>
              <a:rPr>
                <a:solidFill>
                  <a:srgbClr val="BC7A00"/>
                </a:solidFill>
                <a:latin typeface="Courier"/>
              </a:rPr>
              <a:t>#include </a:t>
            </a:r>
            <a:r>
              <a:rPr>
                <a:latin typeface="Courier"/>
              </a:rPr>
              <a:t>&lt;stdio.h&gt;</a:t>
            </a:r>
            <a:br/>
            <a:r>
              <a:rPr>
                <a:solidFill>
                  <a:srgbClr val="BC7A00"/>
                </a:solidFill>
                <a:latin typeface="Courier"/>
              </a:rPr>
              <a:t>#include </a:t>
            </a:r>
            <a:r>
              <a:rPr>
                <a:latin typeface="Courier"/>
              </a:rPr>
              <a:t>&lt;samplelib.h&gt;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&lt;summary&gt;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&lt;/summary&gt;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&lt;returns&gt;&lt;/returns&gt;</a:t>
            </a:r>
            <a:br/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main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printf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"Hello World!\n"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can compile the following we don’t have problems but here we need to configure relative paths for configuration open include library settings and update with relative path</a:t>
            </a:r>
          </a:p>
          <a:p>
            <a:pPr lvl="0" indent="0">
              <a:buNone/>
            </a:pPr>
            <a:r>
              <a:rPr>
                <a:latin typeface="Courier"/>
              </a:rPr>
              <a:t>..\c-sample-lib</a:t>
            </a:r>
          </a:p>
        </p:txBody>
      </p:sp>
      <p:pic>
        <p:nvPicPr>
          <p:cNvPr descr="fig:  assets/2021-10-23-16-22-54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066800"/>
            <a:ext cx="5105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we have portable source code configuration. we can call our functions and then we can update header and library folder configurations.</a:t>
            </a:r>
          </a:p>
          <a:p>
            <a:pPr lvl="0" indent="0">
              <a:buNone/>
            </a:pPr>
            <a:r>
              <a:rPr>
                <a:solidFill>
                  <a:srgbClr val="BC7A00"/>
                </a:solidFill>
                <a:latin typeface="Courier"/>
              </a:rPr>
              <a:t>#include </a:t>
            </a:r>
            <a:r>
              <a:rPr>
                <a:latin typeface="Courier"/>
              </a:rPr>
              <a:t>&lt;stdio.h&gt;</a:t>
            </a:r>
            <a:br/>
            <a:r>
              <a:rPr>
                <a:solidFill>
                  <a:srgbClr val="BC7A00"/>
                </a:solidFill>
                <a:latin typeface="Courier"/>
              </a:rPr>
              <a:t>#include </a:t>
            </a:r>
            <a:r>
              <a:rPr>
                <a:latin typeface="Courier"/>
              </a:rPr>
              <a:t>&lt;samplelib.h&gt;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&lt;summary&gt;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&lt;/summary&gt;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&lt;returns&gt;&lt;/returns&gt;</a:t>
            </a:r>
            <a:br/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main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result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</a:t>
            </a:r>
            <a:r>
              <a:rPr i="1">
                <a:solidFill>
                  <a:srgbClr val="60A0B0"/>
                </a:solidFill>
                <a:latin typeface="Courier"/>
              </a:rPr>
              <a:t>//printf("Hello World!\n");</a:t>
            </a:r>
            <a:br/>
            <a:r>
              <a:rPr>
                <a:latin typeface="Courier"/>
              </a:rPr>
              <a:t>    result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sayHelloTo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"Computer"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printf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"Result is %d \n"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result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printf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"Press any key to continue...\n"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getchar</a:t>
            </a:r>
            <a:r>
              <a:rPr>
                <a:solidFill>
                  <a:srgbClr val="666666"/>
                </a:solidFill>
                <a:latin typeface="Courier"/>
              </a:rPr>
              <a:t>();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you run you will see the following outputs, that mean we called library functions.</a:t>
            </a:r>
          </a:p>
        </p:txBody>
      </p:sp>
      <p:pic>
        <p:nvPicPr>
          <p:cNvPr descr="fig:  assets/2021-10-23-16-29-4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905000"/>
            <a:ext cx="5105400" cy="2070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static library is a code sharing approach if you want to share your source code with your customers then you can share static libraries and header files together. Another case you can use a precompiled static library with you or this library can be part of any installation then if there is a installed app and static libraries are placed on system folder or any different location then you can use configuration files to set library path and included header paths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we can remove project from c-sample-app references but we will set library file in configuration</a:t>
            </a:r>
          </a:p>
          <a:p>
            <a:pPr lvl="0" indent="0" marL="0">
              <a:buNone/>
            </a:pPr>
            <a:r>
              <a:rPr/>
              <a:t>Before this copy static library and header files to a folder like that</a:t>
            </a:r>
          </a:p>
          <a:p>
            <a:pPr lvl="0" indent="0">
              <a:buNone/>
            </a:pPr>
            <a:r>
              <a:rPr>
                <a:latin typeface="Courier"/>
              </a:rPr>
              <a:t>DebugStaticLibDeployment</a:t>
            </a:r>
          </a:p>
          <a:p>
            <a:pPr lvl="0"/>
            <a:r>
              <a:rPr/>
              <a:t>Set C/C++ -&gt; General -&gt; Additional Include Directories</a:t>
            </a:r>
          </a:p>
          <a:p>
            <a:pPr lvl="0" indent="0" marL="0">
              <a:buNone/>
            </a:pPr>
            <a:r>
              <a:rPr/>
              <a:t>There is a bug in configurations and relative path not finding headers so for this reason we will set full path but this is not a good practice for team working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Not Working</a:t>
            </a:r>
          </a:p>
          <a:p>
            <a:pPr lvl="0" indent="0">
              <a:buNone/>
            </a:pPr>
            <a:r>
              <a:rPr>
                <a:solidFill>
                  <a:srgbClr val="666666"/>
                </a:solidFill>
                <a:latin typeface="Courier"/>
              </a:rPr>
              <a:t>..</a:t>
            </a:r>
            <a:r>
              <a:rPr>
                <a:latin typeface="Courier"/>
              </a:rPr>
              <a:t>\c</a:t>
            </a:r>
            <a:r>
              <a:rPr>
                <a:solidFill>
                  <a:srgbClr val="666666"/>
                </a:solidFill>
                <a:latin typeface="Courier"/>
              </a:rPr>
              <a:t>-</a:t>
            </a:r>
            <a:r>
              <a:rPr>
                <a:latin typeface="Courier"/>
              </a:rPr>
              <a:t>sample</a:t>
            </a:r>
            <a:r>
              <a:rPr>
                <a:solidFill>
                  <a:srgbClr val="666666"/>
                </a:solidFill>
                <a:latin typeface="Courier"/>
              </a:rPr>
              <a:t>-</a:t>
            </a:r>
            <a:r>
              <a:rPr>
                <a:latin typeface="Courier"/>
              </a:rPr>
              <a:t>lib\DebugStaticLibDeployment</a:t>
            </a:r>
          </a:p>
        </p:txBody>
      </p:sp>
      <p:pic>
        <p:nvPicPr>
          <p:cNvPr descr="fig:  assets/2021-10-23-23-48-3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3644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Working</a:t>
            </a:r>
          </a:p>
          <a:p>
            <a:pPr lvl="0" indent="0">
              <a:buNone/>
            </a:pPr>
            <a:r>
              <a:rPr>
                <a:latin typeface="Courier"/>
              </a:rPr>
              <a:t>E</a:t>
            </a:r>
            <a:r>
              <a:rPr>
                <a:solidFill>
                  <a:srgbClr val="666666"/>
                </a:solidFill>
                <a:latin typeface="Courier"/>
              </a:rPr>
              <a:t>:</a:t>
            </a:r>
            <a:r>
              <a:rPr>
                <a:latin typeface="Courier"/>
              </a:rPr>
              <a:t>\</a:t>
            </a:r>
            <a:r>
              <a:rPr>
                <a:solidFill>
                  <a:srgbClr val="666666"/>
                </a:solidFill>
                <a:latin typeface="Courier"/>
              </a:rPr>
              <a:t>...</a:t>
            </a:r>
            <a:r>
              <a:rPr>
                <a:latin typeface="Courier"/>
              </a:rPr>
              <a:t>\c</a:t>
            </a:r>
            <a:r>
              <a:rPr>
                <a:solidFill>
                  <a:srgbClr val="666666"/>
                </a:solidFill>
                <a:latin typeface="Courier"/>
              </a:rPr>
              <a:t>-</a:t>
            </a:r>
            <a:r>
              <a:rPr>
                <a:latin typeface="Courier"/>
              </a:rPr>
              <a:t>lib</a:t>
            </a:r>
            <a:r>
              <a:rPr>
                <a:solidFill>
                  <a:srgbClr val="666666"/>
                </a:solidFill>
                <a:latin typeface="Courier"/>
              </a:rPr>
              <a:t>-</a:t>
            </a:r>
            <a:r>
              <a:rPr>
                <a:latin typeface="Courier"/>
              </a:rPr>
              <a:t>sample\c</a:t>
            </a:r>
            <a:r>
              <a:rPr>
                <a:solidFill>
                  <a:srgbClr val="666666"/>
                </a:solidFill>
                <a:latin typeface="Courier"/>
              </a:rPr>
              <a:t>-</a:t>
            </a:r>
            <a:r>
              <a:rPr>
                <a:latin typeface="Courier"/>
              </a:rPr>
              <a:t>sample</a:t>
            </a:r>
            <a:r>
              <a:rPr>
                <a:solidFill>
                  <a:srgbClr val="666666"/>
                </a:solidFill>
                <a:latin typeface="Courier"/>
              </a:rPr>
              <a:t>-</a:t>
            </a:r>
            <a:r>
              <a:rPr>
                <a:latin typeface="Courier"/>
              </a:rPr>
              <a:t>lib\DebugStaticLibDeployment</a:t>
            </a:r>
          </a:p>
        </p:txBody>
      </p:sp>
      <p:pic>
        <p:nvPicPr>
          <p:cNvPr descr="fig:  assets/2021-10-23-23-50-09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55700"/>
            <a:ext cx="5105400" cy="3556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we will set library folder that our static library placed</a:t>
            </a:r>
          </a:p>
          <a:p>
            <a:pPr lvl="0" indent="0" marL="0">
              <a:buNone/>
            </a:pPr>
            <a:r>
              <a:rPr/>
              <a:t>we will set VC++ Directories -&gt; Library Directories</a:t>
            </a:r>
          </a:p>
          <a:p>
            <a:pPr lvl="0" indent="0" marL="0">
              <a:buNone/>
            </a:pPr>
            <a:r>
              <a:rPr/>
              <a:t>Here is the same issue if we use relative path it doesn’t work we need to set full path for library folder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Working</a:t>
            </a:r>
          </a:p>
          <a:p>
            <a:pPr lvl="0" indent="0">
              <a:buNone/>
            </a:pPr>
            <a:r>
              <a:rPr>
                <a:latin typeface="Courier"/>
              </a:rPr>
              <a:t>E</a:t>
            </a:r>
            <a:r>
              <a:rPr>
                <a:solidFill>
                  <a:srgbClr val="666666"/>
                </a:solidFill>
                <a:latin typeface="Courier"/>
              </a:rPr>
              <a:t>:</a:t>
            </a:r>
            <a:r>
              <a:rPr>
                <a:latin typeface="Courier"/>
              </a:rPr>
              <a:t>\</a:t>
            </a:r>
            <a:r>
              <a:rPr>
                <a:solidFill>
                  <a:srgbClr val="666666"/>
                </a:solidFill>
                <a:latin typeface="Courier"/>
              </a:rPr>
              <a:t>...</a:t>
            </a:r>
            <a:r>
              <a:rPr>
                <a:latin typeface="Courier"/>
              </a:rPr>
              <a:t>\c</a:t>
            </a:r>
            <a:r>
              <a:rPr>
                <a:solidFill>
                  <a:srgbClr val="666666"/>
                </a:solidFill>
                <a:latin typeface="Courier"/>
              </a:rPr>
              <a:t>-</a:t>
            </a:r>
            <a:r>
              <a:rPr>
                <a:latin typeface="Courier"/>
              </a:rPr>
              <a:t>lib</a:t>
            </a:r>
            <a:r>
              <a:rPr>
                <a:solidFill>
                  <a:srgbClr val="666666"/>
                </a:solidFill>
                <a:latin typeface="Courier"/>
              </a:rPr>
              <a:t>-</a:t>
            </a:r>
            <a:r>
              <a:rPr>
                <a:latin typeface="Courier"/>
              </a:rPr>
              <a:t>sample\c</a:t>
            </a:r>
            <a:r>
              <a:rPr>
                <a:solidFill>
                  <a:srgbClr val="666666"/>
                </a:solidFill>
                <a:latin typeface="Courier"/>
              </a:rPr>
              <a:t>-</a:t>
            </a:r>
            <a:r>
              <a:rPr>
                <a:latin typeface="Courier"/>
              </a:rPr>
              <a:t>sample</a:t>
            </a:r>
            <a:r>
              <a:rPr>
                <a:solidFill>
                  <a:srgbClr val="666666"/>
                </a:solidFill>
                <a:latin typeface="Courier"/>
              </a:rPr>
              <a:t>-</a:t>
            </a:r>
            <a:r>
              <a:rPr>
                <a:latin typeface="Courier"/>
              </a:rPr>
              <a:t>lib\DebugStaticLibDeployment</a:t>
            </a:r>
          </a:p>
        </p:txBody>
      </p:sp>
      <p:pic>
        <p:nvPicPr>
          <p:cNvPr descr="fig:  assets/2021-10-23-23-51-3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43000"/>
            <a:ext cx="5105400" cy="3568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Each example will include two function</a:t>
            </a:r>
          </a:p>
          <a:p>
            <a:pPr lvl="0" indent="0" marL="0">
              <a:buNone/>
            </a:pPr>
            <a:r>
              <a:rPr/>
              <a:t>“Hello ” printing function with name sayHelloTo(name) and</a:t>
            </a:r>
          </a:p>
          <a:p>
            <a:pPr lvl="0" indent="0" marL="0">
              <a:buNone/>
            </a:pPr>
            <a:r>
              <a:rPr/>
              <a:t>sum of two variable function for basic, sum = sum(a,b).</a:t>
            </a:r>
          </a:p>
          <a:p>
            <a:pPr lvl="0" indent="0" marL="0">
              <a:buNone/>
            </a:pPr>
            <a:r>
              <a:rPr/>
              <a:t>This sum function will add a to b and return result to sum variable.</a:t>
            </a:r>
          </a:p>
          <a:p>
            <a:pPr lvl="0" indent="0" marL="0">
              <a:buNone/>
            </a:pPr>
            <a:r>
              <a:rPr/>
              <a:t>We will locate them in library and use them from a console application, also we will create unit tests for testing their functionalities and return variables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3-23-51-2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41500" y="1600200"/>
            <a:ext cx="5461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Not Working</a:t>
            </a:r>
          </a:p>
          <a:p>
            <a:pPr lvl="0" indent="0">
              <a:buNone/>
            </a:pPr>
            <a:r>
              <a:rPr>
                <a:solidFill>
                  <a:srgbClr val="666666"/>
                </a:solidFill>
                <a:latin typeface="Courier"/>
              </a:rPr>
              <a:t>..</a:t>
            </a:r>
            <a:r>
              <a:rPr>
                <a:latin typeface="Courier"/>
              </a:rPr>
              <a:t>\c</a:t>
            </a:r>
            <a:r>
              <a:rPr>
                <a:solidFill>
                  <a:srgbClr val="666666"/>
                </a:solidFill>
                <a:latin typeface="Courier"/>
              </a:rPr>
              <a:t>-</a:t>
            </a:r>
            <a:r>
              <a:rPr>
                <a:latin typeface="Courier"/>
              </a:rPr>
              <a:t>sample</a:t>
            </a:r>
            <a:r>
              <a:rPr>
                <a:solidFill>
                  <a:srgbClr val="666666"/>
                </a:solidFill>
                <a:latin typeface="Courier"/>
              </a:rPr>
              <a:t>-</a:t>
            </a:r>
            <a:r>
              <a:rPr>
                <a:latin typeface="Courier"/>
              </a:rPr>
              <a:t>lib\DebugStaticLibDeployment</a:t>
            </a:r>
          </a:p>
        </p:txBody>
      </p:sp>
      <p:pic>
        <p:nvPicPr>
          <p:cNvPr descr="fig:  assets/2021-10-23-23-54-22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43000"/>
            <a:ext cx="5105400" cy="3581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3-23-54-42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28800" y="1600200"/>
            <a:ext cx="5486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2021-10-23-23-54-0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90700"/>
            <a:ext cx="8229600" cy="3644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height:150px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we set full path for both libraries and headers then we need to set library name for project</a:t>
            </a:r>
          </a:p>
          <a:p>
            <a:pPr lvl="0" indent="0" marL="0">
              <a:buNone/>
            </a:pPr>
            <a:r>
              <a:rPr b="1"/>
              <a:t>Linker-&gt;Input-&gt;Additional Dependencies</a:t>
            </a:r>
          </a:p>
        </p:txBody>
      </p:sp>
      <p:pic>
        <p:nvPicPr>
          <p:cNvPr descr="fig:  assets/2021-10-23-23-56-4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55700"/>
            <a:ext cx="5105400" cy="3568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height:350px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 this case we will compile c-sample-app and we do not need to compile c-sample-lib because we copied output files to different location and they are ready to use.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current source code will be like that nothing changed</a:t>
            </a:r>
          </a:p>
          <a:p>
            <a:pPr lvl="0" indent="0">
              <a:buNone/>
            </a:pPr>
            <a:r>
              <a:rPr>
                <a:solidFill>
                  <a:srgbClr val="BC7A00"/>
                </a:solidFill>
                <a:latin typeface="Courier"/>
              </a:rPr>
              <a:t>#include </a:t>
            </a:r>
            <a:r>
              <a:rPr>
                <a:latin typeface="Courier"/>
              </a:rPr>
              <a:t>&lt;stdio.h&gt;</a:t>
            </a:r>
            <a:br/>
            <a:r>
              <a:rPr>
                <a:solidFill>
                  <a:srgbClr val="BC7A00"/>
                </a:solidFill>
                <a:latin typeface="Courier"/>
              </a:rPr>
              <a:t>#include </a:t>
            </a:r>
            <a:r>
              <a:rPr>
                <a:latin typeface="Courier"/>
              </a:rPr>
              <a:t>&lt;samplelib.h&gt;</a:t>
            </a:r>
            <a:br/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&lt;summary&gt;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&lt;/summary&gt;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&lt;returns&gt;&lt;/returns&gt;</a:t>
            </a:r>
            <a:br/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main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result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</a:t>
            </a:r>
            <a:r>
              <a:rPr i="1">
                <a:solidFill>
                  <a:srgbClr val="60A0B0"/>
                </a:solidFill>
                <a:latin typeface="Courier"/>
              </a:rPr>
              <a:t>//printf("Hello World!\n");</a:t>
            </a:r>
            <a:br/>
            <a:r>
              <a:rPr>
                <a:latin typeface="Courier"/>
              </a:rPr>
              <a:t>    result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sayHelloTo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"Computer"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printf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"Result is %d \n"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result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printf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"Press any key to continue...\n"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getchar</a:t>
            </a:r>
            <a:r>
              <a:rPr>
                <a:solidFill>
                  <a:srgbClr val="666666"/>
                </a:solidFill>
                <a:latin typeface="Courier"/>
              </a:rPr>
              <a:t>();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and output</a:t>
            </a:r>
          </a:p>
        </p:txBody>
      </p:sp>
      <p:pic>
        <p:nvPicPr>
          <p:cNvPr descr="fig:  assets/2021-10-24-00-15-4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676400"/>
            <a:ext cx="5105400" cy="2501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is a option about portability that we can set for team works</a:t>
            </a:r>
          </a:p>
          <a:p>
            <a:pPr lvl="0" indent="0" marL="0">
              <a:buNone/>
            </a:pPr>
            <a:r>
              <a:rPr/>
              <a:t>We will remove all library related settings from configurations and we will write them in source code</a:t>
            </a:r>
          </a:p>
          <a:p>
            <a:pPr lvl="0" indent="0" marL="0">
              <a:buNone/>
            </a:pPr>
            <a:r>
              <a:rPr/>
              <a:t>Clear linker-&gt;general-&gt;additional library directories</a:t>
            </a:r>
          </a:p>
        </p:txBody>
      </p:sp>
      <p:pic>
        <p:nvPicPr>
          <p:cNvPr descr="fig:  assets/2021-10-24-00-18-3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81100"/>
            <a:ext cx="5105400" cy="349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Clear C/C++ -&gt; General -&gt; Additional Include Directories</a:t>
            </a:r>
          </a:p>
        </p:txBody>
      </p:sp>
      <p:pic>
        <p:nvPicPr>
          <p:cNvPr descr="fig:  assets/2021-10-24-00-19-2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55700"/>
            <a:ext cx="5105400" cy="3568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Shared Library Development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 Programming (Static Library)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Visual Studio Community Edition</a:t>
            </a:r>
          </a:p>
          <a:p>
            <a:pPr lvl="0" indent="0" marL="0">
              <a:buNone/>
            </a:pPr>
            <a:r>
              <a:rPr/>
              <a:t>In this sample we will create </a:t>
            </a:r>
            <a:r>
              <a:rPr b="1"/>
              <a:t>c-lib-sample</a:t>
            </a:r>
            <a:r>
              <a:rPr/>
              <a:t> project that contains library, executable, unit tests and unit test runners.</a:t>
            </a:r>
          </a:p>
        </p:txBody>
      </p:sp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Clear Linker-&gt;Input-&gt;Additional Dependencies</a:t>
            </a:r>
          </a:p>
        </p:txBody>
      </p:sp>
      <p:pic>
        <p:nvPicPr>
          <p:cNvPr descr="fig:  assets/2021-10-24-00-19-51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55700"/>
            <a:ext cx="5105400" cy="354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we can set this configurations in source code as follow</a:t>
            </a:r>
          </a:p>
          <a:p>
            <a:pPr lvl="0" indent="0">
              <a:buNone/>
            </a:pPr>
            <a:r>
              <a:rPr>
                <a:solidFill>
                  <a:srgbClr val="BC7A00"/>
                </a:solidFill>
                <a:latin typeface="Courier"/>
              </a:rPr>
              <a:t>#pragma comment(lib, "..\\DebugStaticLibDeployment\\c-sample-lib.lib")</a:t>
            </a:r>
            <a:br/>
            <a:r>
              <a:rPr>
                <a:solidFill>
                  <a:srgbClr val="BC7A00"/>
                </a:solidFill>
                <a:latin typeface="Courier"/>
              </a:rPr>
              <a:t>#include </a:t>
            </a:r>
            <a:r>
              <a:rPr>
                <a:latin typeface="Courier"/>
              </a:rPr>
              <a:t>"..\DebugStaticLibDeployment\samplelib.h"</a:t>
            </a:r>
            <a:br/>
            <a:br/>
            <a:r>
              <a:rPr>
                <a:solidFill>
                  <a:srgbClr val="BC7A00"/>
                </a:solidFill>
                <a:latin typeface="Courier"/>
              </a:rPr>
              <a:t>#include </a:t>
            </a:r>
            <a:r>
              <a:rPr>
                <a:latin typeface="Courier"/>
              </a:rPr>
              <a:t>&lt;stdio.h&gt;</a:t>
            </a:r>
            <a:br/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&lt;summary&gt;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&lt;/summary&gt;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/// </a:t>
            </a:r>
            <a:r>
              <a:rPr b="1">
                <a:solidFill>
                  <a:srgbClr val="007020"/>
                </a:solidFill>
                <a:latin typeface="Courier"/>
              </a:rPr>
              <a:t>&lt;returns&gt;&lt;/returns&gt;</a:t>
            </a:r>
            <a:br/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main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result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</a:t>
            </a:r>
            <a:r>
              <a:rPr i="1">
                <a:solidFill>
                  <a:srgbClr val="60A0B0"/>
                </a:solidFill>
                <a:latin typeface="Courier"/>
              </a:rPr>
              <a:t>//printf("Hello World!\n");</a:t>
            </a:r>
            <a:br/>
            <a:r>
              <a:rPr>
                <a:latin typeface="Courier"/>
              </a:rPr>
              <a:t>    result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sayHelloTo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"Computer"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printf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"Result is %d \n"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result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printf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"Press any key to continue...\n"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getchar</a:t>
            </a:r>
            <a:r>
              <a:rPr>
                <a:solidFill>
                  <a:srgbClr val="666666"/>
                </a:solidFill>
                <a:latin typeface="Courier"/>
              </a:rPr>
              <a:t>();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  <a:p>
            <a:pPr lvl="0" indent="0" marL="0">
              <a:buNone/>
            </a:pPr>
            <a:r>
              <a:rPr/>
              <a:t>with this configuration if your friends download this code then they can run them with their environment without setting a path.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C++ Programming (Static Library)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Visual Studio Community Edition</a:t>
            </a:r>
          </a:p>
          <a:p>
            <a:pPr lvl="0" indent="0" marL="0">
              <a:buNone/>
            </a:pPr>
            <a:r>
              <a:rPr/>
              <a:t>All steps are similar with C programming above, but you do not need to delete pch.h</a:t>
            </a:r>
          </a:p>
          <a:p>
            <a:pPr lvl="0" indent="0" marL="0">
              <a:buNone/>
            </a:pPr>
            <a:r>
              <a:rPr/>
              <a:t>You should take care about compiled source codes</a:t>
            </a:r>
          </a:p>
          <a:p>
            <a:pPr lvl="0" indent="0" marL="0">
              <a:buNone/>
            </a:pPr>
            <a:r>
              <a:rPr/>
              <a:t>for example if your code is compiled for x86 then your application also should use the x86 configuration else x64 then library should be x64 complied version.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Source will look like the following</a:t>
            </a:r>
          </a:p>
          <a:p>
            <a:pPr lvl="0" indent="0">
              <a:buNone/>
            </a:pPr>
            <a:r>
              <a:rPr i="1">
                <a:solidFill>
                  <a:srgbClr val="60A0B0"/>
                </a:solidFill>
                <a:latin typeface="Courier"/>
              </a:rPr>
              <a:t>// cpp-sample-app.cpp : This file contains the 'main' function. Program execution begins and ends there.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//</a:t>
            </a:r>
            <a:br/>
            <a:br/>
            <a:r>
              <a:rPr>
                <a:solidFill>
                  <a:srgbClr val="BC7A00"/>
                </a:solidFill>
                <a:latin typeface="Courier"/>
              </a:rPr>
              <a:t>#pragma comment(lib, "..\\DebugStaticLibDeployment\\cpp-sample-lib.lib")</a:t>
            </a:r>
            <a:br/>
            <a:br/>
            <a:r>
              <a:rPr>
                <a:solidFill>
                  <a:srgbClr val="BC7A00"/>
                </a:solidFill>
                <a:latin typeface="Courier"/>
              </a:rPr>
              <a:t>#include </a:t>
            </a:r>
            <a:r>
              <a:rPr>
                <a:latin typeface="Courier"/>
              </a:rPr>
              <a:t>"..\DebugStaticLibDeployment\samplelib.h"</a:t>
            </a:r>
            <a:br/>
            <a:br/>
            <a:r>
              <a:rPr>
                <a:solidFill>
                  <a:srgbClr val="BC7A00"/>
                </a:solidFill>
                <a:latin typeface="Courier"/>
              </a:rPr>
              <a:t>#include </a:t>
            </a:r>
            <a:r>
              <a:rPr>
                <a:latin typeface="Courier"/>
              </a:rPr>
              <a:t>&lt;iostream&gt;</a:t>
            </a:r>
            <a:br/>
            <a:br/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main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br/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std::cout</a:t>
            </a:r>
            <a:r>
              <a:rPr>
                <a:solidFill>
                  <a:srgbClr val="666666"/>
                </a:solidFill>
                <a:latin typeface="Courier"/>
              </a:rPr>
              <a:t> &lt;&lt;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"Hello World!\n"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result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</a:t>
            </a:r>
            <a:r>
              <a:rPr i="1">
                <a:solidFill>
                  <a:srgbClr val="60A0B0"/>
                </a:solidFill>
                <a:latin typeface="Courier"/>
              </a:rPr>
              <a:t>//printf("Hello World!\n");</a:t>
            </a:r>
            <a:br/>
            <a:r>
              <a:rPr>
                <a:latin typeface="Courier"/>
              </a:rPr>
              <a:t>    result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sayHelloTo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"Computer"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printf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"Result is %d \n"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result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printf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"Press any key to continue...\n"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getchar</a:t>
            </a:r>
            <a:r>
              <a:rPr>
                <a:solidFill>
                  <a:srgbClr val="666666"/>
                </a:solidFill>
                <a:latin typeface="Courier"/>
              </a:rPr>
              <a:t>();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C/C++ WSL Option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Install WSL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GitHub - ucoruh/ns3-wsl-win10-setup: ns3 windows 10 WSL2 setup and usage</a:t>
            </a:r>
          </a:p>
          <a:p>
            <a:pPr lvl="0" indent="0" marL="0">
              <a:buNone/>
            </a:pPr>
            <a:r>
              <a:rPr/>
              <a:t>Create a Linux project</a:t>
            </a:r>
          </a:p>
        </p:txBody>
      </p:sp>
      <p:pic>
        <p:nvPicPr>
          <p:cNvPr descr="fig:  assets/2021-10-24-12-00-18-imag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568700" y="1917700"/>
            <a:ext cx="5105400" cy="204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Configure Platform Toolset to WSL</a:t>
            </a:r>
          </a:p>
        </p:txBody>
      </p:sp>
      <p:pic>
        <p:nvPicPr>
          <p:cNvPr descr="fig:  assets/2021-10-24-12-00-4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266700"/>
            <a:ext cx="29718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GCC for Windows Subsystem for Linux</a:t>
            </a:r>
          </a:p>
        </p:txBody>
      </p:sp>
      <p:pic>
        <p:nvPicPr>
          <p:cNvPr descr="fig:  assets/2021-10-24-12-01-1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55700"/>
            <a:ext cx="5105400" cy="354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Put a breakpoint and run debugger</a:t>
            </a:r>
          </a:p>
        </p:txBody>
      </p:sp>
      <p:pic>
        <p:nvPicPr>
          <p:cNvPr descr="fig:  assets/2021-10-24-12-02-4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714500"/>
            <a:ext cx="5105400" cy="2438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First of all you install Visual Studio Community Edition from website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Visual Studio 2019 Community Edition - Son Ücretsiz Sürümü İndir</a:t>
            </a:r>
          </a:p>
        </p:txBody>
      </p:sp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 the debugger for WSL you can use local WSL installation but if you want to run it on Release setting it require a SSH connection.</a:t>
            </a:r>
          </a:p>
        </p:txBody>
      </p:sp>
      <p:pic>
        <p:nvPicPr>
          <p:cNvPr descr="fig:  assets/2021-10-24-12-06-5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514600"/>
            <a:ext cx="5105400" cy="825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height:200px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Configure SSH parameters</a:t>
            </a:r>
          </a:p>
        </p:txBody>
      </p:sp>
      <p:pic>
        <p:nvPicPr>
          <p:cNvPr descr="fig:  assets/2021-10-24-12-07-1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558800"/>
            <a:ext cx="5105400" cy="4749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 you have to complete the following steps.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C/C++ Remote Linux Option over SSH</a:t>
            </a:r>
          </a:p>
          <a:p>
            <a:pPr lvl="0" indent="0" marL="0">
              <a:buNone/>
            </a:pPr>
            <a:r>
              <a:rPr/>
              <a:t>Enable SSH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SSH on Windows Subsystem for Linux (WSL) | Illuminia Studios</a:t>
            </a:r>
          </a:p>
          <a:p>
            <a:pPr lvl="0" indent="0" marL="0">
              <a:buNone/>
            </a:pPr>
            <a:r>
              <a:rPr/>
              <a:t>Connect to Remote WSL Environment</a:t>
            </a:r>
          </a:p>
          <a:p>
            <a:pPr lvl="0" indent="0" marL="0">
              <a:buNone/>
            </a:pPr>
            <a:r>
              <a:rPr>
                <a:hlinkClick r:id="rId3"/>
              </a:rPr>
              <a:t>Bağlan hedef Linux sisteminize Visual Studio | Microsoft Docs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C# Programming (Dinamik Library)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Visual Studio Community Edition</a:t>
            </a:r>
          </a:p>
          <a:p>
            <a:pPr lvl="0" indent="0" marL="0">
              <a:buNone/>
            </a:pPr>
            <a:r>
              <a:rPr/>
              <a:t>In C# project we will create class library we have several options</a:t>
            </a:r>
          </a:p>
          <a:p>
            <a:pPr lvl="0" indent="0" marL="0">
              <a:buNone/>
            </a:pPr>
            <a:r>
              <a:rPr/>
              <a:t>for this sample we will select .NET core that we can build cross platform library</a:t>
            </a:r>
          </a:p>
        </p:txBody>
      </p:sp>
      <p:pic>
        <p:nvPicPr>
          <p:cNvPr descr="fig:  assets/2021-10-24-00-59-38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028700"/>
            <a:ext cx="5105400" cy="3810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is no static library option</a:t>
            </a:r>
          </a:p>
        </p:txBody>
      </p:sp>
      <p:pic>
        <p:nvPicPr>
          <p:cNvPr descr="assets/2021-10-24-01-01-29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562100"/>
            <a:ext cx="5105400" cy="325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will select .Net Core 3.1</a:t>
            </a:r>
          </a:p>
        </p:txBody>
      </p:sp>
      <p:pic>
        <p:nvPicPr>
          <p:cNvPr descr="fig:  assets/2021-10-24-01-01-59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612900"/>
            <a:ext cx="5105400" cy="264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will have default empty class library file</a:t>
            </a:r>
          </a:p>
        </p:txBody>
      </p:sp>
      <p:pic>
        <p:nvPicPr>
          <p:cNvPr descr="fig:  assets/2021-10-24-01-03-4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092200"/>
            <a:ext cx="5105400" cy="3670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 the project you can see .NETcore reference</a:t>
            </a:r>
          </a:p>
        </p:txBody>
      </p:sp>
      <p:pic>
        <p:nvPicPr>
          <p:cNvPr descr="fig:  assets/2021-10-24-01-03-5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584200"/>
            <a:ext cx="5105400" cy="4699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can build empty class library that generate dll for our application</a:t>
            </a:r>
          </a:p>
        </p:txBody>
      </p:sp>
      <p:pic>
        <p:nvPicPr>
          <p:cNvPr descr="fig:  assets/2021-10-24-01-04-06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057400"/>
            <a:ext cx="5105400" cy="175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Open visual studio community edition and select create a new project</a:t>
            </a:r>
          </a:p>
        </p:txBody>
      </p:sp>
      <p:pic>
        <p:nvPicPr>
          <p:cNvPr descr="fig:  assets/571c6356a9188baf6f9cf2264890183de558918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905000"/>
            <a:ext cx="5105400" cy="2057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height:300px</a:t>
            </a:r>
          </a:p>
        </p:txBody>
      </p:sp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we will add Console Application but this will also use .NETCore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New Project</a:t>
            </a:r>
          </a:p>
        </p:txBody>
      </p:sp>
      <p:pic>
        <p:nvPicPr>
          <p:cNvPr descr="fig:  assets/2021-10-24-01-04-4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943100"/>
            <a:ext cx="5105400" cy="198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Name the project</a:t>
            </a:r>
          </a:p>
        </p:txBody>
      </p:sp>
      <p:pic>
        <p:nvPicPr>
          <p:cNvPr descr="fig:  assets/2021-10-24-01-25-44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714500"/>
            <a:ext cx="5105400" cy="242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.NETCore framework</a:t>
            </a:r>
          </a:p>
        </p:txBody>
      </p:sp>
      <p:pic>
        <p:nvPicPr>
          <p:cNvPr descr="fig:  assets/2021-10-24-01-26-00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574800"/>
            <a:ext cx="5105400" cy="270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will have the following sample main.cs file</a:t>
            </a:r>
          </a:p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System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namespace</a:t>
            </a:r>
            <a:r>
              <a:rPr>
                <a:latin typeface="Courier"/>
              </a:rPr>
              <a:t> csharp_sample_app</a:t>
            </a:r>
            <a:br/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Program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Main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string</a:t>
            </a:r>
            <a:r>
              <a:rPr>
                <a:solidFill>
                  <a:srgbClr val="666666"/>
                </a:solidFill>
                <a:latin typeface="Courier"/>
              </a:rPr>
              <a:t>[]</a:t>
            </a:r>
            <a:r>
              <a:rPr>
                <a:latin typeface="Courier"/>
              </a:rPr>
              <a:t> args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Console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WriteLine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"Hello World!"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we can link projects with adding references open reference section</a:t>
            </a:r>
          </a:p>
        </p:txBody>
      </p:sp>
      <p:pic>
        <p:nvPicPr>
          <p:cNvPr descr="fig:  assets/2021-10-24-01-28-4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784600" y="266700"/>
            <a:ext cx="46736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browse for class library project output folder and select output dll file for console application</a:t>
            </a:r>
          </a:p>
        </p:txBody>
      </p:sp>
      <p:pic>
        <p:nvPicPr>
          <p:cNvPr descr="fig:  assets/2021-10-24-01-28-25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81100"/>
            <a:ext cx="5105400" cy="3517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we can update our library code and use it in console application</a:t>
            </a:r>
          </a:p>
          <a:p>
            <a:pPr lvl="0" indent="0" marL="0">
              <a:buNone/>
            </a:pPr>
            <a:r>
              <a:rPr/>
              <a:t>copy following sample to sampleLibClass file in the library</a:t>
            </a:r>
          </a:p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System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namespace</a:t>
            </a:r>
            <a:r>
              <a:rPr>
                <a:latin typeface="Courier"/>
              </a:rPr>
              <a:t> csharp_sample_lib</a:t>
            </a:r>
            <a:br/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sampleLibClass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sayHelloTo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string</a:t>
            </a:r>
            <a:r>
              <a:rPr>
                <a:latin typeface="Courier"/>
              </a:rPr>
              <a:t> name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(!</a:t>
            </a:r>
            <a:r>
              <a:rPr>
                <a:latin typeface="Courier"/>
              </a:rPr>
              <a:t>String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IsNullOrEmpty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name</a:t>
            </a:r>
            <a:r>
              <a:rPr>
                <a:solidFill>
                  <a:srgbClr val="666666"/>
                </a:solidFill>
                <a:latin typeface="Courier"/>
              </a:rPr>
              <a:t>))</a:t>
            </a:r>
            <a:br/>
            <a:r>
              <a:rPr>
                <a:latin typeface="Courier"/>
              </a:rPr>
              <a:t>    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    Console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WriteLine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"Hello "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r>
              <a:rPr>
                <a:latin typeface="Courier"/>
              </a:rPr>
              <a:t> name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latin typeface="Courier"/>
              </a:rPr>
              <a:t>            </a:t>
            </a:r>
            <a:r>
              <a:rPr b="1">
                <a:solidFill>
                  <a:srgbClr val="007020"/>
                </a:solidFill>
                <a:latin typeface="Courier"/>
              </a:rPr>
              <a:t>else</a:t>
            </a:r>
            <a:br/>
            <a:r>
              <a:rPr>
                <a:latin typeface="Courier"/>
              </a:rPr>
              <a:t>    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    Console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WriteLine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"Hello There"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a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b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c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    c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a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r>
              <a:rPr>
                <a:latin typeface="Courier"/>
              </a:rPr>
              <a:t> b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c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this operation copy following sample to console application and build app then you can run</a:t>
            </a:r>
          </a:p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csharp_sample_lib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using</a:t>
            </a:r>
            <a:r>
              <a:rPr>
                <a:latin typeface="Courier"/>
              </a:rPr>
              <a:t> System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 b="1">
                <a:solidFill>
                  <a:srgbClr val="007020"/>
                </a:solidFill>
                <a:latin typeface="Courier"/>
              </a:rPr>
              <a:t>namespace</a:t>
            </a:r>
            <a:r>
              <a:rPr>
                <a:latin typeface="Courier"/>
              </a:rPr>
              <a:t> csharp_sample_app</a:t>
            </a:r>
            <a:br/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Program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</a:t>
            </a:r>
            <a:r>
              <a:rPr b="1">
                <a:solidFill>
                  <a:srgbClr val="007020"/>
                </a:solidFill>
                <a:latin typeface="Courier"/>
              </a:rPr>
              <a:t>static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void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Main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string</a:t>
            </a:r>
            <a:r>
              <a:rPr>
                <a:solidFill>
                  <a:srgbClr val="666666"/>
                </a:solidFill>
                <a:latin typeface="Courier"/>
              </a:rPr>
              <a:t>[]</a:t>
            </a:r>
            <a:r>
              <a:rPr>
                <a:latin typeface="Courier"/>
              </a:rPr>
              <a:t> args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      Console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WriteLine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"Hello World!"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br/>
            <a:r>
              <a:rPr>
                <a:latin typeface="Courier"/>
              </a:rPr>
              <a:t>            sampleLibClass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sayHelloTo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"Computer"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result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sampleLibClass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sum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    Console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WriteLine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"Results is"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r>
              <a:rPr>
                <a:latin typeface="Courier"/>
              </a:rPr>
              <a:t> result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    Console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WriteLine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"Results is {0}"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result</a:t>
            </a:r>
            <a:r>
              <a:rPr>
                <a:solidFill>
                  <a:srgbClr val="666666"/>
                </a:solidFill>
                <a:latin typeface="Courier"/>
              </a:rPr>
              <a:t>);</a:t>
            </a:r>
            <a:br/>
            <a:r>
              <a:rPr>
                <a:latin typeface="Courier"/>
              </a:rPr>
              <a:t>            Console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Read</a:t>
            </a:r>
            <a:r>
              <a:rPr>
                <a:solidFill>
                  <a:srgbClr val="666666"/>
                </a:solidFill>
                <a:latin typeface="Courier"/>
              </a:rPr>
              <a:t>();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will see following output that mean we called DLL functions</a:t>
            </a:r>
          </a:p>
        </p:txBody>
      </p:sp>
      <p:pic>
        <p:nvPicPr>
          <p:cNvPr descr="fig:  assets/2021-10-24-01-33-49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698500"/>
            <a:ext cx="5105400" cy="4470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assets/4ecb3db6f7035f4860cfa1c299c3c1fe09a7a65f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58900" y="1600200"/>
            <a:ext cx="6426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height:500px</a:t>
            </a:r>
          </a:p>
        </p:txBody>
      </p:sp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Also we can publish this console application with dll for linux environment or others</a:t>
            </a:r>
          </a:p>
          <a:p>
            <a:pPr lvl="0" indent="0" marL="0">
              <a:buNone/>
            </a:pPr>
            <a:r>
              <a:rPr/>
              <a:t>for linux environment we should install .NETCore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follow the link below or commands that I shared with you as below for deployment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How to Install Dotnet Core on Ubuntu 20.04 – TecAdmin</a:t>
            </a:r>
          </a:p>
          <a:p>
            <a:pPr lvl="0" indent="0" marL="0">
              <a:buNone/>
            </a:pPr>
            <a:r>
              <a:rPr/>
              <a:t>Step 1 – Enable Microsoft PPA</a:t>
            </a:r>
          </a:p>
          <a:p>
            <a:pPr lvl="0" indent="0">
              <a:buNone/>
            </a:pPr>
            <a:r>
              <a:rPr>
                <a:latin typeface="Courier"/>
              </a:rPr>
              <a:t> wget https://packages.microsoft.com/config/ubuntu/20.04/packages-microsoft-prod.deb 
sudo dpkg -i packages-microsoft-prod.deb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Step 2 – Installing Dotnet Core SDK</a:t>
            </a:r>
          </a:p>
          <a:p>
            <a:pPr lvl="0" indent="0">
              <a:buNone/>
            </a:pPr>
            <a:r>
              <a:rPr>
                <a:latin typeface="Courier"/>
              </a:rPr>
              <a:t>sudo apt update 
sudo apt install apt-transport-https 
sudo apt install dotnet-sdk-3.1 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Step 3 – Install Dotnet Core Runtime Only</a:t>
            </a:r>
          </a:p>
          <a:p>
            <a:pPr lvl="0" indent="0" marL="0">
              <a:buNone/>
            </a:pPr>
            <a:r>
              <a:rPr/>
              <a:t>To install .NET Core Runtime on Ubuntu 20.04 LTS system, execute the commands:</a:t>
            </a:r>
          </a:p>
          <a:p>
            <a:pPr lvl="0" indent="0">
              <a:buNone/>
            </a:pPr>
            <a:r>
              <a:rPr>
                <a:latin typeface="Courier"/>
              </a:rPr>
              <a:t>sudo apt update 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 install the previous version of .Net core runtime 2.1, type:</a:t>
            </a:r>
          </a:p>
          <a:p>
            <a:pPr lvl="0" indent="0">
              <a:buNone/>
            </a:pPr>
            <a:r>
              <a:rPr>
                <a:latin typeface="Courier"/>
              </a:rPr>
              <a:t>sudo apt install dotnet-runtime-2.1</a:t>
            </a:r>
          </a:p>
          <a:p>
            <a:pPr lvl="0" indent="0" marL="0">
              <a:buNone/>
            </a:pPr>
            <a:r>
              <a:rPr/>
              <a:t>Press “y” for any input prompted by the installer.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Step 4 – (Optional) Check .NET Core Version</a:t>
            </a:r>
          </a:p>
          <a:p>
            <a:pPr lvl="0" indent="0" marL="0">
              <a:buNone/>
            </a:pPr>
            <a:r>
              <a:rPr/>
              <a:t>You can use dotnet command line utility to check installed version of .NET Core on your system. To check dotnet version, type:</a:t>
            </a:r>
          </a:p>
          <a:p>
            <a:pPr lvl="0" indent="0">
              <a:buNone/>
            </a:pPr>
            <a:r>
              <a:rPr>
                <a:latin typeface="Courier"/>
              </a:rPr>
              <a:t>dotnet --version</a:t>
            </a:r>
          </a:p>
        </p:txBody>
      </p:sp>
      <p:pic>
        <p:nvPicPr>
          <p:cNvPr descr="fig:  assets/2021-10-24-02-13-11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485900"/>
            <a:ext cx="5105400" cy="2908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height:200px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we will publish our application as single executable</a:t>
            </a:r>
          </a:p>
          <a:p>
            <a:pPr lvl="0" indent="0" marL="0">
              <a:buNone/>
            </a:pPr>
            <a:r>
              <a:rPr/>
              <a:t>Open publish menu</a:t>
            </a:r>
          </a:p>
        </p:txBody>
      </p:sp>
      <p:pic>
        <p:nvPicPr>
          <p:cNvPr descr="fig:  assets/2021-10-24-02-13-57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27100"/>
            <a:ext cx="5105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netcoreapp3.1 and Release for linux-x64</a:t>
            </a:r>
          </a:p>
        </p:txBody>
      </p:sp>
      <p:pic>
        <p:nvPicPr>
          <p:cNvPr descr="fig:  assets/2021-10-24-01-35-53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854200"/>
            <a:ext cx="5105400" cy="2159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Select produce single file</a:t>
            </a:r>
          </a:p>
        </p:txBody>
      </p:sp>
      <p:pic>
        <p:nvPicPr>
          <p:cNvPr descr="fig:  assets/2021-10-24-01-35-44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584200"/>
            <a:ext cx="5105400" cy="4699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succesfull publish you will have linux binary that you can run with WSL</a:t>
            </a:r>
          </a:p>
        </p:txBody>
      </p:sp>
      <p:pic>
        <p:nvPicPr>
          <p:cNvPr descr="fig:  assets/2021-10-24-01-59-52-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981200"/>
            <a:ext cx="5105400" cy="1892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height:400px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CE103 Algorithms and Programming I</dc:title>
  <dc:creator>Author: Asst. Prof. Dr. Uğur CORUH</dc:creator>
  <cp:keywords/>
  <dcterms:created xsi:type="dcterms:W3CDTF">2022-03-25T20:11:02Z</dcterms:created>
  <dcterms:modified xsi:type="dcterms:W3CDTF">2022-03-25T20:11:02Z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class">
    <vt:lpwstr>lead</vt:lpwstr>
  </property>
  <property fmtid="{D5CDD505-2E9C-101B-9397-08002B2CF9AE}" pid="3" name="backgroundColor">
    <vt:lpwstr/>
  </property>
  <property fmtid="{D5CDD505-2E9C-101B-9397-08002B2CF9AE}" pid="4" name="backgroundImage">
    <vt:lpwstr>url(‘https://marp.app/assets/hero-background.svg’)</vt:lpwstr>
  </property>
  <property fmtid="{D5CDD505-2E9C-101B-9397-08002B2CF9AE}" pid="5" name="date">
    <vt:lpwstr/>
  </property>
  <property fmtid="{D5CDD505-2E9C-101B-9397-08002B2CF9AE}" pid="6" name="disable-header-and-footer">
    <vt:lpwstr>False</vt:lpwstr>
  </property>
  <property fmtid="{D5CDD505-2E9C-101B-9397-08002B2CF9AE}" pid="7" name="footer">
    <vt:lpwstr>height:50px RTEU CE103 Week-4</vt:lpwstr>
  </property>
  <property fmtid="{D5CDD505-2E9C-101B-9397-08002B2CF9AE}" pid="8" name="footer-center">
    <vt:lpwstr>License: WTFPL</vt:lpwstr>
  </property>
  <property fmtid="{D5CDD505-2E9C-101B-9397-08002B2CF9AE}" pid="9" name="footer-left">
    <vt:lpwstr>© Dr. Uğur CORUH</vt:lpwstr>
  </property>
  <property fmtid="{D5CDD505-2E9C-101B-9397-08002B2CF9AE}" pid="10" name="footer-right">
    <vt:lpwstr/>
  </property>
  <property fmtid="{D5CDD505-2E9C-101B-9397-08002B2CF9AE}" pid="11" name="geometry">
    <vt:lpwstr>left=2.54cm,right=2.54cm,top=1.91cm,bottom=1.91cm</vt:lpwstr>
  </property>
  <property fmtid="{D5CDD505-2E9C-101B-9397-08002B2CF9AE}" pid="12" name="header">
    <vt:lpwstr>CE103 Algorithms and Programming I</vt:lpwstr>
  </property>
  <property fmtid="{D5CDD505-2E9C-101B-9397-08002B2CF9AE}" pid="13" name="header-center">
    <vt:lpwstr/>
  </property>
  <property fmtid="{D5CDD505-2E9C-101B-9397-08002B2CF9AE}" pid="14" name="header-left">
    <vt:lpwstr/>
  </property>
  <property fmtid="{D5CDD505-2E9C-101B-9397-08002B2CF9AE}" pid="15" name="header-right">
    <vt:lpwstr/>
  </property>
  <property fmtid="{D5CDD505-2E9C-101B-9397-08002B2CF9AE}" pid="16" name="links-as-notes">
    <vt:lpwstr>True</vt:lpwstr>
  </property>
  <property fmtid="{D5CDD505-2E9C-101B-9397-08002B2CF9AE}" pid="17" name="listings-disable-line-numbers">
    <vt:lpwstr>True</vt:lpwstr>
  </property>
  <property fmtid="{D5CDD505-2E9C-101B-9397-08002B2CF9AE}" pid="18" name="listings-no-page-break">
    <vt:lpwstr>False</vt:lpwstr>
  </property>
  <property fmtid="{D5CDD505-2E9C-101B-9397-08002B2CF9AE}" pid="19" name="lof">
    <vt:lpwstr>True</vt:lpwstr>
  </property>
  <property fmtid="{D5CDD505-2E9C-101B-9397-08002B2CF9AE}" pid="20" name="logo">
    <vt:lpwstr>assets/2021-10-19-15-01-36-image.png</vt:lpwstr>
  </property>
  <property fmtid="{D5CDD505-2E9C-101B-9397-08002B2CF9AE}" pid="21" name="logo-width">
    <vt:lpwstr>100</vt:lpwstr>
  </property>
  <property fmtid="{D5CDD505-2E9C-101B-9397-08002B2CF9AE}" pid="22" name="lot">
    <vt:lpwstr>True</vt:lpwstr>
  </property>
  <property fmtid="{D5CDD505-2E9C-101B-9397-08002B2CF9AE}" pid="23" name="marp">
    <vt:lpwstr>True</vt:lpwstr>
  </property>
  <property fmtid="{D5CDD505-2E9C-101B-9397-08002B2CF9AE}" pid="24" name="page-background">
    <vt:lpwstr/>
  </property>
  <property fmtid="{D5CDD505-2E9C-101B-9397-08002B2CF9AE}" pid="25" name="page-background-opacity">
    <vt:lpwstr/>
  </property>
  <property fmtid="{D5CDD505-2E9C-101B-9397-08002B2CF9AE}" pid="26" name="paginate">
    <vt:lpwstr>True</vt:lpwstr>
  </property>
  <property fmtid="{D5CDD505-2E9C-101B-9397-08002B2CF9AE}" pid="27" name="subparagraph">
    <vt:lpwstr>True</vt:lpwstr>
  </property>
  <property fmtid="{D5CDD505-2E9C-101B-9397-08002B2CF9AE}" pid="28" name="subtitle">
    <vt:lpwstr>Introduction to Code Reusability and Automate Testing</vt:lpwstr>
  </property>
  <property fmtid="{D5CDD505-2E9C-101B-9397-08002B2CF9AE}" pid="29" name="theme">
    <vt:lpwstr>default</vt:lpwstr>
  </property>
  <property fmtid="{D5CDD505-2E9C-101B-9397-08002B2CF9AE}" pid="30" name="titlepage">
    <vt:lpwstr>True</vt:lpwstr>
  </property>
  <property fmtid="{D5CDD505-2E9C-101B-9397-08002B2CF9AE}" pid="31" name="titlepage-color">
    <vt:lpwstr>FFFFFF</vt:lpwstr>
  </property>
  <property fmtid="{D5CDD505-2E9C-101B-9397-08002B2CF9AE}" pid="32" name="titlepage-rule-color">
    <vt:lpwstr>CCCCCC</vt:lpwstr>
  </property>
  <property fmtid="{D5CDD505-2E9C-101B-9397-08002B2CF9AE}" pid="33" name="titlepage-rule-height">
    <vt:lpwstr>4</vt:lpwstr>
  </property>
  <property fmtid="{D5CDD505-2E9C-101B-9397-08002B2CF9AE}" pid="34" name="titlepage-text-color">
    <vt:lpwstr>000000</vt:lpwstr>
  </property>
</Properties>
</file>